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Override PartName="/ppt/charts/chart1.xml" ContentType="application/vnd.openxmlformats-officedocument.drawingml.char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rels" ContentType="application/vnd.openxmlformats-package.relationships+xml"/>
  <Override PartName="/ppt/theme/theme6.xml" ContentType="application/vnd.openxmlformats-officedocument.them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theme/theme4.xml" ContentType="application/vnd.openxmlformats-officedocument.theme+xml"/>
  <Override PartName="/ppt/notesSlides/notesSlide8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xlsx" ContentType="application/vnd.openxmlformats-officedocument.spreadsheetml.sheet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theme/theme5.xml" ContentType="application/vnd.openxmlformats-officedocument.theme+xml"/>
  <Override PartName="/ppt/notesSlides/notesSlide9.xml" ContentType="application/vnd.openxmlformats-officedocument.presentationml.notesSlide+xml"/>
  <Override PartName="/ppt/slideMasters/slideMaster4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4" r:id="rId1"/>
    <p:sldMasterId id="2147483682" r:id="rId2"/>
    <p:sldMasterId id="2147483648" r:id="rId3"/>
    <p:sldMasterId id="2147483680" r:id="rId4"/>
  </p:sldMasterIdLst>
  <p:notesMasterIdLst>
    <p:notesMasterId r:id="rId14"/>
  </p:notesMasterIdLst>
  <p:handoutMasterIdLst>
    <p:handoutMasterId r:id="rId15"/>
  </p:handoutMasterIdLst>
  <p:sldIdLst>
    <p:sldId id="299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36683"/>
    <a:srgbClr val="0096B3"/>
    <a:srgbClr val="002B50"/>
    <a:srgbClr val="76CDDD"/>
    <a:srgbClr val="0EABCA"/>
    <a:srgbClr val="F0B310"/>
    <a:srgbClr val="BED62F"/>
    <a:srgbClr val="F8D772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6" autoAdjust="0"/>
    <p:restoredTop sz="83543" autoAdjust="0"/>
  </p:normalViewPr>
  <p:slideViewPr>
    <p:cSldViewPr snapToGrid="0" snapToObjects="1">
      <p:cViewPr>
        <p:scale>
          <a:sx n="170" d="100"/>
          <a:sy n="170" d="100"/>
        </p:scale>
        <p:origin x="-680" y="-1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23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0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Percent of Linear Scalability</a:t>
            </a:r>
          </a:p>
        </c:rich>
      </c:tx>
      <c:layout>
        <c:manualLayout>
          <c:xMode val="edge"/>
          <c:yMode val="edge"/>
          <c:x val="0.287031810848167"/>
          <c:y val="0.0"/>
        </c:manualLayout>
      </c:layout>
    </c:title>
    <c:plotArea>
      <c:layout>
        <c:manualLayout>
          <c:layoutTarget val="inner"/>
          <c:xMode val="edge"/>
          <c:yMode val="edge"/>
          <c:x val="0.143217925068714"/>
          <c:y val="0.152954735858285"/>
          <c:w val="0.69028975567713"/>
          <c:h val="0.703446182951653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RDBMS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100.0</c:v>
                </c:pt>
                <c:pt idx="1">
                  <c:v>50.0</c:v>
                </c:pt>
                <c:pt idx="2">
                  <c:v>40.0</c:v>
                </c:pt>
                <c:pt idx="3">
                  <c:v>15.0</c:v>
                </c:pt>
                <c:pt idx="4">
                  <c:v>10.0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Hadoop</c:v>
                </c:pt>
              </c:strCache>
            </c:strRef>
          </c:tx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100.0</c:v>
                </c:pt>
                <c:pt idx="1">
                  <c:v>94.0</c:v>
                </c:pt>
                <c:pt idx="2">
                  <c:v>93.0</c:v>
                </c:pt>
                <c:pt idx="3">
                  <c:v>92.0</c:v>
                </c:pt>
                <c:pt idx="4">
                  <c:v>92.0</c:v>
                </c:pt>
                <c:pt idx="5">
                  <c:v>91.0</c:v>
                </c:pt>
                <c:pt idx="6">
                  <c:v>90.0</c:v>
                </c:pt>
                <c:pt idx="7">
                  <c:v>89.0</c:v>
                </c:pt>
                <c:pt idx="8">
                  <c:v>88.0</c:v>
                </c:pt>
                <c:pt idx="9">
                  <c:v>87.0</c:v>
                </c:pt>
                <c:pt idx="10">
                  <c:v>87.0</c:v>
                </c:pt>
                <c:pt idx="11">
                  <c:v>87.0</c:v>
                </c:pt>
                <c:pt idx="12">
                  <c:v>86.0</c:v>
                </c:pt>
                <c:pt idx="13">
                  <c:v>86.0</c:v>
                </c:pt>
                <c:pt idx="14">
                  <c:v>86.0</c:v>
                </c:pt>
                <c:pt idx="15">
                  <c:v>85.0</c:v>
                </c:pt>
                <c:pt idx="16">
                  <c:v>85.0</c:v>
                </c:pt>
                <c:pt idx="17">
                  <c:v>84.0</c:v>
                </c:pt>
                <c:pt idx="18">
                  <c:v>84.0</c:v>
                </c:pt>
                <c:pt idx="19">
                  <c:v>84.0</c:v>
                </c:pt>
              </c:numCache>
            </c:numRef>
          </c:val>
        </c:ser>
        <c:dLbls/>
        <c:marker val="1"/>
        <c:axId val="103858376"/>
        <c:axId val="100671432"/>
      </c:lineChart>
      <c:catAx>
        <c:axId val="103858376"/>
        <c:scaling>
          <c:orientation val="minMax"/>
        </c:scaling>
        <c:axPos val="b"/>
        <c:numFmt formatCode="General" sourceLinked="1"/>
        <c:majorTickMark val="none"/>
        <c:tickLblPos val="nextTo"/>
        <c:crossAx val="100671432"/>
        <c:crosses val="autoZero"/>
        <c:auto val="1"/>
        <c:lblAlgn val="ctr"/>
        <c:lblOffset val="100"/>
      </c:catAx>
      <c:valAx>
        <c:axId val="100671432"/>
        <c:scaling>
          <c:orientation val="minMax"/>
          <c:max val="100.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0.0148498799144423"/>
              <c:y val="0.364078599250682"/>
            </c:manualLayout>
          </c:layout>
        </c:title>
        <c:numFmt formatCode="General" sourceLinked="1"/>
        <c:majorTickMark val="none"/>
        <c:tickLblPos val="nextTo"/>
        <c:crossAx val="103858376"/>
        <c:crosses val="autoZero"/>
        <c:crossBetween val="between"/>
        <c:majorUnit val="20.0"/>
      </c:valAx>
      <c:spPr>
        <a:solidFill>
          <a:schemeClr val="bg1">
            <a:lumMod val="50000"/>
            <a:alpha val="13000"/>
          </a:schemeClr>
        </a:solidFill>
      </c:spPr>
    </c:plotArea>
    <c:legend>
      <c:legendPos val="r"/>
      <c:layout>
        <c:manualLayout>
          <c:xMode val="edge"/>
          <c:yMode val="edge"/>
          <c:x val="0.841926151323569"/>
          <c:y val="0.371726739596802"/>
          <c:w val="0.142961602491433"/>
          <c:h val="0.217953218921634"/>
        </c:manualLayout>
      </c:layout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F864A69-0895-C54B-A150-E394C0104AFF}" type="datetimeFigureOut">
              <a:rPr lang="en-US"/>
              <a:pPr>
                <a:defRPr/>
              </a:pPr>
              <a:t>11/5/12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DB1C0B4-A203-C740-8075-E3154CDC9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48431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03AB777-FFE6-8A46-8A72-C633868E67FB}" type="datetimeFigureOut">
              <a:rPr lang="en-US"/>
              <a:pPr>
                <a:defRPr/>
              </a:pPr>
              <a:t>11/5/12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B7D561-1F06-8040-A9A3-DC72BD323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458859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BB0748-D475-3A4C-A10A-A1338BAF33F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Interesting statistical question.  Thought about since Aristotle.</a:t>
            </a:r>
          </a:p>
          <a:p>
            <a:r>
              <a:rPr lang="en-US" dirty="0" err="1" smtClean="0"/>
              <a:t>Randomness+Resouces+Time</a:t>
            </a:r>
            <a:r>
              <a:rPr lang="en-US" dirty="0" smtClean="0"/>
              <a:t>=Anything</a:t>
            </a:r>
            <a:r>
              <a:rPr lang="en-US" baseline="0" dirty="0" smtClean="0"/>
              <a:t> Possible</a:t>
            </a:r>
          </a:p>
          <a:p>
            <a:r>
              <a:rPr lang="en-US" dirty="0" smtClean="0"/>
              <a:t>No real monkeys – need virtual monkeys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47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Lucky monkey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monkey wears a lot of hats.  He generates and then compares.</a:t>
            </a:r>
          </a:p>
          <a:p>
            <a:r>
              <a:rPr lang="en-US" baseline="0" smtClean="0"/>
              <a:t>Every </a:t>
            </a:r>
            <a:r>
              <a:rPr lang="en-US" baseline="0" dirty="0" smtClean="0"/>
              <a:t>work of Shakespeare created.  First was A Lover’s Complaint and last was Taming of the Shrew</a:t>
            </a:r>
          </a:p>
          <a:p>
            <a:r>
              <a:rPr lang="en-US" baseline="0" dirty="0" smtClean="0"/>
              <a:t>Visualization to find your favorite line from Shakespeare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476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Shakespeare lazy.  Heavily influenced</a:t>
            </a:r>
            <a:r>
              <a:rPr lang="en-US" baseline="0" dirty="0" smtClean="0"/>
              <a:t> English Literature.</a:t>
            </a:r>
            <a:endParaRPr lang="en-US" dirty="0" smtClean="0"/>
          </a:p>
          <a:p>
            <a:r>
              <a:rPr lang="en-US" dirty="0" smtClean="0"/>
              <a:t>Big Data</a:t>
            </a:r>
            <a:r>
              <a:rPr lang="en-US" baseline="0" dirty="0" smtClean="0"/>
              <a:t> isn’t always a huge file.  It can be high computation.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476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Creating</a:t>
            </a:r>
            <a:r>
              <a:rPr lang="en-US" baseline="0" dirty="0" smtClean="0"/>
              <a:t> Shakespeare not a business.  </a:t>
            </a:r>
            <a:r>
              <a:rPr lang="en-US" dirty="0" smtClean="0"/>
              <a:t>Don’t have Shakespeare in your data.</a:t>
            </a:r>
            <a:r>
              <a:rPr lang="en-US" baseline="0" dirty="0" smtClean="0"/>
              <a:t>  </a:t>
            </a:r>
            <a:r>
              <a:rPr lang="en-US" dirty="0" smtClean="0"/>
              <a:t>If you</a:t>
            </a:r>
            <a:r>
              <a:rPr lang="en-US" baseline="0" dirty="0" smtClean="0"/>
              <a:t> look hard enough you will find it</a:t>
            </a:r>
          </a:p>
          <a:p>
            <a:r>
              <a:rPr lang="en-US" baseline="0" dirty="0" smtClean="0"/>
              <a:t>Humans are not random</a:t>
            </a:r>
            <a:endParaRPr lang="en-US" dirty="0" smtClean="0"/>
          </a:p>
          <a:p>
            <a:r>
              <a:rPr lang="en-US" baseline="0" dirty="0" smtClean="0"/>
              <a:t>You want to be looking for what’s actually there.  Check your assumptions</a:t>
            </a:r>
          </a:p>
          <a:p>
            <a:r>
              <a:rPr lang="en-US" baseline="0" dirty="0" smtClean="0"/>
              <a:t>Operate with scientific method.  Form a hypothesis.  Test hypothesis against data.</a:t>
            </a:r>
          </a:p>
          <a:p>
            <a:r>
              <a:rPr lang="en-US" baseline="0" dirty="0" smtClean="0"/>
              <a:t>Offer what customers are looking for.  Not what you think or favorite or new product.  Only what your data shows.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9273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is not a map of MT and ID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 to 20 node testing</a:t>
            </a:r>
          </a:p>
          <a:p>
            <a:r>
              <a:rPr lang="en-US" dirty="0" smtClean="0"/>
              <a:t>Keep efficiency</a:t>
            </a:r>
            <a:r>
              <a:rPr lang="en-US" baseline="0" dirty="0" smtClean="0"/>
              <a:t> up </a:t>
            </a:r>
          </a:p>
          <a:p>
            <a:r>
              <a:rPr lang="en-US" baseline="0" dirty="0" smtClean="0"/>
              <a:t>RDBMS efficiency in gutter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619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Engineers</a:t>
            </a:r>
            <a:r>
              <a:rPr lang="en-US" baseline="0" dirty="0" smtClean="0"/>
              <a:t> not spending time coding to scale.  Busy adding new features.</a:t>
            </a:r>
          </a:p>
          <a:p>
            <a:r>
              <a:rPr lang="en-US" baseline="0" dirty="0" smtClean="0"/>
              <a:t>No code changes for scaling.  Took 1.5 months on one computer and 3.5 days on 20 nodes</a:t>
            </a:r>
          </a:p>
          <a:p>
            <a:r>
              <a:rPr lang="en-US" baseline="0" dirty="0" smtClean="0"/>
              <a:t>Spending on new computers gives a consistent, linear increase.  Compare spending on RDBMS and Hadoop.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B7D561-1F06-8040-A9A3-DC72BD32380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350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4C9542-D81A-864F-A747-83A5F8ACB55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6476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B7D561-1F06-8040-A9A3-DC72BD32380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like to ask bigger</a:t>
            </a:r>
            <a:r>
              <a:rPr lang="en-US" baseline="0" dirty="0" smtClean="0"/>
              <a:t> questions.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asked if Shakespeare could be randomly recreated by a bunch of virtual monkeys?  The answer is yes.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696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085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D3A44160-1DDE-8140-AF7F-8041C446DFE7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301CDF1-9CA0-064F-9519-835FB8D5CC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91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522" y="23300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02" y="1037346"/>
            <a:ext cx="8229600" cy="3550754"/>
          </a:xfrm>
          <a:prstGeom prst="rect">
            <a:avLst/>
          </a:prstGeom>
        </p:spPr>
        <p:txBody>
          <a:bodyPr/>
          <a:lstStyle>
            <a:lvl5pPr>
              <a:buClr>
                <a:srgbClr val="C02B5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48918" y="4767264"/>
            <a:ext cx="969307" cy="273844"/>
          </a:xfrm>
          <a:prstGeom prst="rect">
            <a:avLst/>
          </a:prstGeom>
        </p:spPr>
        <p:txBody>
          <a:bodyPr/>
          <a:lstStyle/>
          <a:p>
            <a:fld id="{CA54BDBE-4C3A-0E44-9589-47371DC6F43B}" type="datetime1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166" y="4767264"/>
            <a:ext cx="560489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88813DA-8D06-F14C-8552-E6A9180E36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Clr>
                <a:srgbClr val="C02B5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4A3E3-6222-314E-8733-C37D96AF3305}" type="datetime1">
              <a:rPr lang="en-US"/>
              <a:pPr>
                <a:defRPr/>
              </a:pPr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D5C4B4B0-4CE9-C74E-81A8-B9752A2DF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262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3C80-0E74-9643-ACF0-D469E29913A9}" type="datetime1">
              <a:rPr lang="en-US"/>
              <a:pPr>
                <a:defRPr/>
              </a:pPr>
              <a:t>11/5/12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C1AC13FC-778A-1949-AD79-2B3268E54C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179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F6D40741-AA8F-B54C-9C80-CD404410B4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728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int_10161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154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91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master_strip_v2_1002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9943"/>
          <a:stretch>
            <a:fillRect/>
          </a:stretch>
        </p:blipFill>
        <p:spPr bwMode="auto">
          <a:xfrm>
            <a:off x="0" y="4685110"/>
            <a:ext cx="9144000" cy="45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61950" y="-2787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037035"/>
            <a:ext cx="8229600" cy="355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9438" y="4767263"/>
            <a:ext cx="968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0D4C2B3-467D-2848-B213-BB64CDC496E6}" type="datetime1">
              <a:rPr lang="en-US"/>
              <a:pPr>
                <a:defRPr/>
              </a:pPr>
              <a:t>11/5/12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875" y="4767263"/>
            <a:ext cx="5603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76CDD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D91716-8E9D-1F4B-A70E-003E21E1A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 descr="cloudera_logo_rev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76161" y="4766566"/>
            <a:ext cx="1030216" cy="3083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392B2"/>
          </a:solidFill>
          <a:latin typeface="Calibri"/>
          <a:ea typeface="ＭＳ Ｐゴシック" charset="0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392B2"/>
          </a:solidFill>
          <a:latin typeface="Arial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392B2"/>
          </a:solidFill>
          <a:latin typeface="Arial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392B2"/>
          </a:solidFill>
          <a:latin typeface="Arial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392B2"/>
          </a:solidFill>
          <a:latin typeface="Arial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392B2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392B2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392B2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0392B2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19B7DD"/>
        </a:buClr>
        <a:buSzPct val="80000"/>
        <a:buFont typeface="Arial" charset="0"/>
        <a:buChar char="•"/>
        <a:defRPr sz="2600" kern="1200">
          <a:solidFill>
            <a:srgbClr val="505050"/>
          </a:solidFill>
          <a:latin typeface="Calibri"/>
          <a:ea typeface="ＭＳ Ｐゴシック" charset="0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19B7DD"/>
        </a:buClr>
        <a:buSzPct val="80000"/>
        <a:buFont typeface="Arial" charset="0"/>
        <a:buChar char="•"/>
        <a:defRPr sz="2200" kern="1200">
          <a:solidFill>
            <a:srgbClr val="595959"/>
          </a:solidFill>
          <a:latin typeface="Calibri"/>
          <a:ea typeface="ＭＳ Ｐゴシック" charset="0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9B7DD"/>
        </a:buClr>
        <a:buSzPct val="80000"/>
        <a:buFont typeface="Arial" charset="0"/>
        <a:buChar char="•"/>
        <a:defRPr sz="1800" kern="1200">
          <a:solidFill>
            <a:srgbClr val="505050"/>
          </a:solidFill>
          <a:latin typeface="Calibri"/>
          <a:ea typeface="ＭＳ Ｐゴシック" charset="0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9B7DD"/>
        </a:buClr>
        <a:buSzPct val="80000"/>
        <a:buFont typeface="Arial" charset="0"/>
        <a:buChar char="•"/>
        <a:defRPr sz="1600" kern="1200">
          <a:solidFill>
            <a:srgbClr val="505050"/>
          </a:solidFill>
          <a:latin typeface="Calibri"/>
          <a:ea typeface="ＭＳ Ｐゴシック" charset="0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19B7DD"/>
        </a:buClr>
        <a:buSzPct val="80000"/>
        <a:buFont typeface="Arial" charset="0"/>
        <a:buChar char="•"/>
        <a:defRPr sz="1600" kern="1200">
          <a:solidFill>
            <a:srgbClr val="505050"/>
          </a:solidFill>
          <a:latin typeface="Calibri"/>
          <a:ea typeface="ＭＳ Ｐゴシック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ster_strip_final_10161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4705404"/>
            <a:ext cx="9144000" cy="451396"/>
          </a:xfrm>
          <a:prstGeom prst="rect">
            <a:avLst/>
          </a:prstGeom>
        </p:spPr>
      </p:pic>
      <p:pic>
        <p:nvPicPr>
          <p:cNvPr id="8" name="Picture 7" descr="cloudera_logo_rev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76161" y="4766566"/>
            <a:ext cx="1030216" cy="308342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938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1849438" y="4793863"/>
            <a:ext cx="9683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20D4C2B3-467D-2848-B213-BB64CDC496E6}" type="datetime1">
              <a:rPr lang="en-US" smtClean="0"/>
              <a:pPr>
                <a:defRPr/>
              </a:pPr>
              <a:t>11/5/12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875" y="4793863"/>
            <a:ext cx="5603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76CDD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D91716-8E9D-1F4B-A70E-003E21E1A9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7384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9.png"/><Relationship Id="rId5" Type="http://schemas.openxmlformats.org/officeDocument/2006/relationships/image" Target="file://localhost/Users/marci.peters/Desktop/talkbubble-1.png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68694" y="1165412"/>
            <a:ext cx="6437472" cy="11282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  <a:latin typeface="Calibri"/>
                <a:cs typeface="Calibri"/>
              </a:rPr>
              <a:t>Given Enough Monkeys</a:t>
            </a:r>
          </a:p>
          <a:p>
            <a:pPr lvl="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Some Thoughts on Randomness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2800" y="2187300"/>
            <a:ext cx="7534656" cy="914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76CDDD">
                    <a:alpha val="70000"/>
                  </a:srgbClr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704897" y="2164719"/>
            <a:ext cx="6399277" cy="583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20000"/>
              </a:spcBef>
              <a:buClr>
                <a:srgbClr val="00ABBC"/>
              </a:buClr>
              <a:buSzPct val="80000"/>
              <a:defRPr/>
            </a:pPr>
            <a:r>
              <a:rPr lang="en-US" dirty="0" smtClean="0">
                <a:solidFill>
                  <a:schemeClr val="bg1"/>
                </a:solidFill>
                <a:cs typeface="Arial"/>
              </a:rPr>
              <a:t>Jesse Anderson  </a:t>
            </a:r>
            <a:r>
              <a:rPr lang="en-US" dirty="0" smtClean="0">
                <a:solidFill>
                  <a:srgbClr val="007D9A"/>
                </a:solidFill>
                <a:cs typeface="Arial"/>
              </a:rPr>
              <a:t>|</a:t>
            </a:r>
            <a:r>
              <a:rPr lang="en-US" dirty="0" smtClean="0">
                <a:solidFill>
                  <a:schemeClr val="bg1"/>
                </a:solidFill>
                <a:cs typeface="Arial"/>
              </a:rPr>
              <a:t>  </a:t>
            </a:r>
            <a:r>
              <a:rPr lang="en-US" sz="1400" cap="all" dirty="0" smtClean="0">
                <a:solidFill>
                  <a:schemeClr val="bg1"/>
                </a:solidFill>
                <a:cs typeface="Arial"/>
              </a:rPr>
              <a:t>Cloudera</a:t>
            </a:r>
            <a:r>
              <a:rPr lang="en-US" sz="1400" cap="all" dirty="0">
                <a:solidFill>
                  <a:schemeClr val="bg1"/>
                </a:solidFill>
                <a:cs typeface="Arial"/>
              </a:rPr>
              <a:t>, </a:t>
            </a:r>
            <a:r>
              <a:rPr lang="en-US" sz="1400" cap="all" dirty="0" smtClean="0">
                <a:solidFill>
                  <a:schemeClr val="bg1"/>
                </a:solidFill>
                <a:cs typeface="Arial"/>
              </a:rPr>
              <a:t>INSTRUCTOR</a:t>
            </a:r>
            <a:endParaRPr lang="en-US" sz="1400" cap="all" dirty="0">
              <a:solidFill>
                <a:schemeClr val="bg1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46863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Infinite Monkey Theorem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88813DA-8D06-F14C-8552-E6A9180E361F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62110" y="739333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19A5C8"/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324595" y="930641"/>
            <a:ext cx="5001817" cy="3526143"/>
            <a:chOff x="480543" y="702729"/>
            <a:chExt cx="7431383" cy="7318154"/>
          </a:xfrm>
        </p:grpSpPr>
        <p:sp>
          <p:nvSpPr>
            <p:cNvPr id="21" name="TextBox 20"/>
            <p:cNvSpPr txBox="1"/>
            <p:nvPr/>
          </p:nvSpPr>
          <p:spPr>
            <a:xfrm>
              <a:off x="480543" y="702729"/>
              <a:ext cx="830510" cy="2685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6"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Georgia"/>
                  <a:cs typeface="Georgia"/>
                </a:rPr>
                <a:t>“</a:t>
              </a:r>
              <a:endParaRPr lang="en-US" sz="9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6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/>
                <a:cs typeface="Georgia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57339" y="1415646"/>
              <a:ext cx="6454587" cy="5424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Calibri"/>
                  <a:cs typeface="Calibri"/>
                </a:rPr>
                <a:t>A million monkeys on a million typewriters will eventually recreate Shakespeare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54017" y="2807441"/>
              <a:ext cx="1145071" cy="5213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Georgia"/>
                  <a:cs typeface="Georgia"/>
                </a:rPr>
                <a:t> </a:t>
              </a:r>
              <a:r>
                <a:rPr lang="en-US" sz="9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rgbClr val="F79646">
                      <a:alpha val="95000"/>
                    </a:srgb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Georgia"/>
                  <a:cs typeface="Georgia"/>
                </a:rPr>
                <a:t>”</a:t>
              </a:r>
              <a:endParaRPr lang="en-US" sz="9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79646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eorgia"/>
                <a:cs typeface="Georgia"/>
              </a:endParaRPr>
            </a:p>
          </p:txBody>
        </p:sp>
      </p:grpSp>
      <p:pic>
        <p:nvPicPr>
          <p:cNvPr id="3" name="Picture 2" descr="7968889824_c036fd8412_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500468" y="1038981"/>
            <a:ext cx="3264165" cy="32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816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46863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Million Monkeys Algorithm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62110" y="739333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19A5C8"/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63368" y="1429919"/>
            <a:ext cx="4882520" cy="2413925"/>
            <a:chOff x="463368" y="1288614"/>
            <a:chExt cx="4882520" cy="2413925"/>
          </a:xfrm>
        </p:grpSpPr>
        <p:grpSp>
          <p:nvGrpSpPr>
            <p:cNvPr id="3" name="Group 2"/>
            <p:cNvGrpSpPr/>
            <p:nvPr/>
          </p:nvGrpSpPr>
          <p:grpSpPr>
            <a:xfrm>
              <a:off x="480530" y="1288614"/>
              <a:ext cx="4865358" cy="1174764"/>
              <a:chOff x="480530" y="1288614"/>
              <a:chExt cx="4865358" cy="1174764"/>
            </a:xfrm>
          </p:grpSpPr>
          <p:sp>
            <p:nvSpPr>
              <p:cNvPr id="54" name="Round Diagonal Corner Rectangle 53"/>
              <p:cNvSpPr/>
              <p:nvPr/>
            </p:nvSpPr>
            <p:spPr>
              <a:xfrm>
                <a:off x="480530" y="1288614"/>
                <a:ext cx="4865358" cy="1174764"/>
              </a:xfrm>
              <a:prstGeom prst="round2DiagRect">
                <a:avLst/>
              </a:prstGeom>
              <a:gradFill flip="none" rotWithShape="1">
                <a:gsLst>
                  <a:gs pos="34000">
                    <a:schemeClr val="tx1">
                      <a:alpha val="24000"/>
                    </a:schemeClr>
                  </a:gs>
                  <a:gs pos="100000">
                    <a:srgbClr val="000000">
                      <a:alpha val="1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rgbClr val="31859C"/>
                </a:solidFill>
              </a:ln>
              <a:effectLst>
                <a:outerShdw blurRad="123825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57758" y="1419977"/>
                <a:ext cx="471090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Randomly generate a 9 character group</a:t>
                </a: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1800153" y="1898526"/>
                <a:ext cx="2226113" cy="1083"/>
              </a:xfrm>
              <a:prstGeom prst="line">
                <a:avLst/>
              </a:prstGeom>
              <a:ln w="9525" cap="flat" cmpd="sng" algn="ctr">
                <a:gradFill flip="none" rotWithShape="1">
                  <a:gsLst>
                    <a:gs pos="50000">
                      <a:srgbClr val="19A5C8"/>
                    </a:gs>
                    <a:gs pos="100000">
                      <a:srgbClr val="0080B4">
                        <a:alpha val="0"/>
                      </a:srgbClr>
                    </a:gs>
                    <a:gs pos="0">
                      <a:srgbClr val="19A5C8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1687810" y="2016246"/>
                <a:ext cx="2450798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rgbClr val="F0B310"/>
                    </a:solidFill>
                    <a:latin typeface="Arial"/>
                    <a:cs typeface="Arial"/>
                  </a:rPr>
                  <a:t>TOBEORNOT</a:t>
                </a:r>
                <a:endParaRPr lang="en-US" sz="1600" b="1" dirty="0">
                  <a:solidFill>
                    <a:srgbClr val="F0B31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463368" y="2757164"/>
              <a:ext cx="4882520" cy="945375"/>
              <a:chOff x="463368" y="3526028"/>
              <a:chExt cx="4882520" cy="945375"/>
            </a:xfrm>
          </p:grpSpPr>
          <p:sp>
            <p:nvSpPr>
              <p:cNvPr id="24" name="Round Diagonal Corner Rectangle 23"/>
              <p:cNvSpPr/>
              <p:nvPr/>
            </p:nvSpPr>
            <p:spPr>
              <a:xfrm>
                <a:off x="463368" y="3526028"/>
                <a:ext cx="4882520" cy="945375"/>
              </a:xfrm>
              <a:prstGeom prst="round2DiagRect">
                <a:avLst/>
              </a:prstGeom>
              <a:gradFill flip="none" rotWithShape="1">
                <a:gsLst>
                  <a:gs pos="34000">
                    <a:schemeClr val="tx1">
                      <a:alpha val="24000"/>
                    </a:schemeClr>
                  </a:gs>
                  <a:gs pos="100000">
                    <a:srgbClr val="000000">
                      <a:alpha val="1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solidFill>
                  <a:srgbClr val="31859C"/>
                </a:solidFill>
              </a:ln>
              <a:effectLst>
                <a:outerShdw blurRad="123825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80530" y="3601750"/>
                <a:ext cx="48481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Does it exist in Shakespeare?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1791572" y="4025290"/>
                <a:ext cx="2226113" cy="1083"/>
              </a:xfrm>
              <a:prstGeom prst="line">
                <a:avLst/>
              </a:prstGeom>
              <a:ln w="9525" cap="flat" cmpd="sng" algn="ctr">
                <a:gradFill flip="none" rotWithShape="1">
                  <a:gsLst>
                    <a:gs pos="50000">
                      <a:srgbClr val="19A5C8"/>
                    </a:gs>
                    <a:gs pos="100000">
                      <a:srgbClr val="0080B4">
                        <a:alpha val="0"/>
                      </a:srgbClr>
                    </a:gs>
                    <a:gs pos="0">
                      <a:srgbClr val="19A5C8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900110" y="4056413"/>
                <a:ext cx="400903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0B310"/>
                    </a:solidFill>
                    <a:latin typeface="Arial"/>
                    <a:cs typeface="Arial"/>
                  </a:rPr>
                  <a:t>To be, or not </a:t>
                </a:r>
                <a:r>
                  <a:rPr lang="en-US" sz="1600" b="1" dirty="0">
                    <a:solidFill>
                      <a:schemeClr val="bg1"/>
                    </a:solidFill>
                    <a:latin typeface="Arial"/>
                    <a:cs typeface="Arial"/>
                  </a:rPr>
                  <a:t>to be- that is the </a:t>
                </a:r>
                <a:r>
                  <a:rPr lang="en-US" sz="1600" b="1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question</a:t>
                </a:r>
                <a:endParaRPr lang="en-US" sz="1600" b="1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8" name="Freeform 27"/>
            <p:cNvSpPr/>
            <p:nvPr/>
          </p:nvSpPr>
          <p:spPr>
            <a:xfrm rot="5400000">
              <a:off x="2787877" y="2480803"/>
              <a:ext cx="250669" cy="272751"/>
            </a:xfrm>
            <a:custGeom>
              <a:avLst/>
              <a:gdLst>
                <a:gd name="connsiteX0" fmla="*/ 8467 w 609600"/>
                <a:gd name="connsiteY0" fmla="*/ 143933 h 558800"/>
                <a:gd name="connsiteX1" fmla="*/ 254000 w 609600"/>
                <a:gd name="connsiteY1" fmla="*/ 152400 h 558800"/>
                <a:gd name="connsiteX2" fmla="*/ 254000 w 609600"/>
                <a:gd name="connsiteY2" fmla="*/ 0 h 558800"/>
                <a:gd name="connsiteX3" fmla="*/ 609600 w 609600"/>
                <a:gd name="connsiteY3" fmla="*/ 279400 h 558800"/>
                <a:gd name="connsiteX4" fmla="*/ 254000 w 609600"/>
                <a:gd name="connsiteY4" fmla="*/ 558800 h 558800"/>
                <a:gd name="connsiteX5" fmla="*/ 270934 w 609600"/>
                <a:gd name="connsiteY5" fmla="*/ 406400 h 558800"/>
                <a:gd name="connsiteX6" fmla="*/ 0 w 609600"/>
                <a:gd name="connsiteY6" fmla="*/ 414866 h 558800"/>
                <a:gd name="connsiteX7" fmla="*/ 8467 w 609600"/>
                <a:gd name="connsiteY7" fmla="*/ 143933 h 558800"/>
                <a:gd name="connsiteX0" fmla="*/ 8467 w 609600"/>
                <a:gd name="connsiteY0" fmla="*/ 143933 h 558800"/>
                <a:gd name="connsiteX1" fmla="*/ 254000 w 609600"/>
                <a:gd name="connsiteY1" fmla="*/ 152400 h 558800"/>
                <a:gd name="connsiteX2" fmla="*/ 254000 w 609600"/>
                <a:gd name="connsiteY2" fmla="*/ 0 h 558800"/>
                <a:gd name="connsiteX3" fmla="*/ 609600 w 609600"/>
                <a:gd name="connsiteY3" fmla="*/ 279400 h 558800"/>
                <a:gd name="connsiteX4" fmla="*/ 254000 w 609600"/>
                <a:gd name="connsiteY4" fmla="*/ 558800 h 558800"/>
                <a:gd name="connsiteX5" fmla="*/ 270934 w 609600"/>
                <a:gd name="connsiteY5" fmla="*/ 414866 h 558800"/>
                <a:gd name="connsiteX6" fmla="*/ 0 w 609600"/>
                <a:gd name="connsiteY6" fmla="*/ 414866 h 558800"/>
                <a:gd name="connsiteX7" fmla="*/ 8467 w 609600"/>
                <a:gd name="connsiteY7" fmla="*/ 143933 h 558800"/>
                <a:gd name="connsiteX0" fmla="*/ 8467 w 609600"/>
                <a:gd name="connsiteY0" fmla="*/ 143933 h 558800"/>
                <a:gd name="connsiteX1" fmla="*/ 254000 w 609600"/>
                <a:gd name="connsiteY1" fmla="*/ 152400 h 558800"/>
                <a:gd name="connsiteX2" fmla="*/ 254000 w 609600"/>
                <a:gd name="connsiteY2" fmla="*/ 0 h 558800"/>
                <a:gd name="connsiteX3" fmla="*/ 609600 w 609600"/>
                <a:gd name="connsiteY3" fmla="*/ 279400 h 558800"/>
                <a:gd name="connsiteX4" fmla="*/ 273050 w 609600"/>
                <a:gd name="connsiteY4" fmla="*/ 558800 h 558800"/>
                <a:gd name="connsiteX5" fmla="*/ 270934 w 609600"/>
                <a:gd name="connsiteY5" fmla="*/ 414866 h 558800"/>
                <a:gd name="connsiteX6" fmla="*/ 0 w 609600"/>
                <a:gd name="connsiteY6" fmla="*/ 414866 h 558800"/>
                <a:gd name="connsiteX7" fmla="*/ 8467 w 609600"/>
                <a:gd name="connsiteY7" fmla="*/ 143933 h 558800"/>
                <a:gd name="connsiteX0" fmla="*/ 8467 w 609600"/>
                <a:gd name="connsiteY0" fmla="*/ 143933 h 571500"/>
                <a:gd name="connsiteX1" fmla="*/ 254000 w 609600"/>
                <a:gd name="connsiteY1" fmla="*/ 152400 h 571500"/>
                <a:gd name="connsiteX2" fmla="*/ 254000 w 609600"/>
                <a:gd name="connsiteY2" fmla="*/ 0 h 571500"/>
                <a:gd name="connsiteX3" fmla="*/ 609600 w 609600"/>
                <a:gd name="connsiteY3" fmla="*/ 279400 h 571500"/>
                <a:gd name="connsiteX4" fmla="*/ 269875 w 609600"/>
                <a:gd name="connsiteY4" fmla="*/ 571500 h 571500"/>
                <a:gd name="connsiteX5" fmla="*/ 270934 w 609600"/>
                <a:gd name="connsiteY5" fmla="*/ 414866 h 571500"/>
                <a:gd name="connsiteX6" fmla="*/ 0 w 609600"/>
                <a:gd name="connsiteY6" fmla="*/ 414866 h 571500"/>
                <a:gd name="connsiteX7" fmla="*/ 8467 w 609600"/>
                <a:gd name="connsiteY7" fmla="*/ 143933 h 571500"/>
                <a:gd name="connsiteX0" fmla="*/ 5292 w 609600"/>
                <a:gd name="connsiteY0" fmla="*/ 153458 h 571500"/>
                <a:gd name="connsiteX1" fmla="*/ 254000 w 609600"/>
                <a:gd name="connsiteY1" fmla="*/ 152400 h 571500"/>
                <a:gd name="connsiteX2" fmla="*/ 254000 w 609600"/>
                <a:gd name="connsiteY2" fmla="*/ 0 h 571500"/>
                <a:gd name="connsiteX3" fmla="*/ 609600 w 609600"/>
                <a:gd name="connsiteY3" fmla="*/ 279400 h 571500"/>
                <a:gd name="connsiteX4" fmla="*/ 269875 w 609600"/>
                <a:gd name="connsiteY4" fmla="*/ 571500 h 571500"/>
                <a:gd name="connsiteX5" fmla="*/ 270934 w 609600"/>
                <a:gd name="connsiteY5" fmla="*/ 414866 h 571500"/>
                <a:gd name="connsiteX6" fmla="*/ 0 w 609600"/>
                <a:gd name="connsiteY6" fmla="*/ 414866 h 571500"/>
                <a:gd name="connsiteX7" fmla="*/ 5292 w 609600"/>
                <a:gd name="connsiteY7" fmla="*/ 153458 h 571500"/>
                <a:gd name="connsiteX0" fmla="*/ 0 w 604308"/>
                <a:gd name="connsiteY0" fmla="*/ 153458 h 571500"/>
                <a:gd name="connsiteX1" fmla="*/ 248708 w 604308"/>
                <a:gd name="connsiteY1" fmla="*/ 152400 h 571500"/>
                <a:gd name="connsiteX2" fmla="*/ 248708 w 604308"/>
                <a:gd name="connsiteY2" fmla="*/ 0 h 571500"/>
                <a:gd name="connsiteX3" fmla="*/ 604308 w 604308"/>
                <a:gd name="connsiteY3" fmla="*/ 279400 h 571500"/>
                <a:gd name="connsiteX4" fmla="*/ 264583 w 604308"/>
                <a:gd name="connsiteY4" fmla="*/ 571500 h 571500"/>
                <a:gd name="connsiteX5" fmla="*/ 265642 w 604308"/>
                <a:gd name="connsiteY5" fmla="*/ 414866 h 571500"/>
                <a:gd name="connsiteX6" fmla="*/ 1058 w 604308"/>
                <a:gd name="connsiteY6" fmla="*/ 418041 h 571500"/>
                <a:gd name="connsiteX7" fmla="*/ 0 w 604308"/>
                <a:gd name="connsiteY7" fmla="*/ 153458 h 571500"/>
                <a:gd name="connsiteX0" fmla="*/ 0 w 604308"/>
                <a:gd name="connsiteY0" fmla="*/ 153458 h 571500"/>
                <a:gd name="connsiteX1" fmla="*/ 248708 w 604308"/>
                <a:gd name="connsiteY1" fmla="*/ 152400 h 571500"/>
                <a:gd name="connsiteX2" fmla="*/ 248708 w 604308"/>
                <a:gd name="connsiteY2" fmla="*/ 0 h 571500"/>
                <a:gd name="connsiteX3" fmla="*/ 604308 w 604308"/>
                <a:gd name="connsiteY3" fmla="*/ 279400 h 571500"/>
                <a:gd name="connsiteX4" fmla="*/ 264583 w 604308"/>
                <a:gd name="connsiteY4" fmla="*/ 571500 h 571500"/>
                <a:gd name="connsiteX5" fmla="*/ 265642 w 604308"/>
                <a:gd name="connsiteY5" fmla="*/ 414866 h 571500"/>
                <a:gd name="connsiteX6" fmla="*/ 1058 w 604308"/>
                <a:gd name="connsiteY6" fmla="*/ 418041 h 571500"/>
                <a:gd name="connsiteX7" fmla="*/ 0 w 604308"/>
                <a:gd name="connsiteY7" fmla="*/ 153458 h 571500"/>
                <a:gd name="connsiteX0" fmla="*/ 0 w 604308"/>
                <a:gd name="connsiteY0" fmla="*/ 153458 h 571500"/>
                <a:gd name="connsiteX1" fmla="*/ 248708 w 604308"/>
                <a:gd name="connsiteY1" fmla="*/ 152400 h 571500"/>
                <a:gd name="connsiteX2" fmla="*/ 248708 w 604308"/>
                <a:gd name="connsiteY2" fmla="*/ 0 h 571500"/>
                <a:gd name="connsiteX3" fmla="*/ 604308 w 604308"/>
                <a:gd name="connsiteY3" fmla="*/ 279400 h 571500"/>
                <a:gd name="connsiteX4" fmla="*/ 264583 w 604308"/>
                <a:gd name="connsiteY4" fmla="*/ 571500 h 571500"/>
                <a:gd name="connsiteX5" fmla="*/ 268817 w 604308"/>
                <a:gd name="connsiteY5" fmla="*/ 414866 h 571500"/>
                <a:gd name="connsiteX6" fmla="*/ 1058 w 604308"/>
                <a:gd name="connsiteY6" fmla="*/ 418041 h 571500"/>
                <a:gd name="connsiteX7" fmla="*/ 0 w 604308"/>
                <a:gd name="connsiteY7" fmla="*/ 153458 h 571500"/>
                <a:gd name="connsiteX0" fmla="*/ 0 w 604308"/>
                <a:gd name="connsiteY0" fmla="*/ 153458 h 571500"/>
                <a:gd name="connsiteX1" fmla="*/ 248708 w 604308"/>
                <a:gd name="connsiteY1" fmla="*/ 152400 h 571500"/>
                <a:gd name="connsiteX2" fmla="*/ 248708 w 604308"/>
                <a:gd name="connsiteY2" fmla="*/ 0 h 571500"/>
                <a:gd name="connsiteX3" fmla="*/ 604308 w 604308"/>
                <a:gd name="connsiteY3" fmla="*/ 279400 h 571500"/>
                <a:gd name="connsiteX4" fmla="*/ 264583 w 604308"/>
                <a:gd name="connsiteY4" fmla="*/ 571500 h 571500"/>
                <a:gd name="connsiteX5" fmla="*/ 268817 w 604308"/>
                <a:gd name="connsiteY5" fmla="*/ 414866 h 571500"/>
                <a:gd name="connsiteX6" fmla="*/ 1058 w 604308"/>
                <a:gd name="connsiteY6" fmla="*/ 418041 h 571500"/>
                <a:gd name="connsiteX7" fmla="*/ 0 w 604308"/>
                <a:gd name="connsiteY7" fmla="*/ 153458 h 571500"/>
                <a:gd name="connsiteX0" fmla="*/ 0 w 604308"/>
                <a:gd name="connsiteY0" fmla="*/ 153458 h 571500"/>
                <a:gd name="connsiteX1" fmla="*/ 248708 w 604308"/>
                <a:gd name="connsiteY1" fmla="*/ 152400 h 571500"/>
                <a:gd name="connsiteX2" fmla="*/ 248708 w 604308"/>
                <a:gd name="connsiteY2" fmla="*/ 0 h 571500"/>
                <a:gd name="connsiteX3" fmla="*/ 604308 w 604308"/>
                <a:gd name="connsiteY3" fmla="*/ 279400 h 571500"/>
                <a:gd name="connsiteX4" fmla="*/ 264583 w 604308"/>
                <a:gd name="connsiteY4" fmla="*/ 571500 h 571500"/>
                <a:gd name="connsiteX5" fmla="*/ 268817 w 604308"/>
                <a:gd name="connsiteY5" fmla="*/ 414866 h 571500"/>
                <a:gd name="connsiteX6" fmla="*/ 1058 w 604308"/>
                <a:gd name="connsiteY6" fmla="*/ 418041 h 571500"/>
                <a:gd name="connsiteX7" fmla="*/ 0 w 604308"/>
                <a:gd name="connsiteY7" fmla="*/ 153458 h 571500"/>
                <a:gd name="connsiteX0" fmla="*/ 0 w 604308"/>
                <a:gd name="connsiteY0" fmla="*/ 153458 h 571500"/>
                <a:gd name="connsiteX1" fmla="*/ 248708 w 604308"/>
                <a:gd name="connsiteY1" fmla="*/ 152400 h 571500"/>
                <a:gd name="connsiteX2" fmla="*/ 248708 w 604308"/>
                <a:gd name="connsiteY2" fmla="*/ 0 h 571500"/>
                <a:gd name="connsiteX3" fmla="*/ 604308 w 604308"/>
                <a:gd name="connsiteY3" fmla="*/ 279400 h 571500"/>
                <a:gd name="connsiteX4" fmla="*/ 264583 w 604308"/>
                <a:gd name="connsiteY4" fmla="*/ 571500 h 571500"/>
                <a:gd name="connsiteX5" fmla="*/ 268817 w 604308"/>
                <a:gd name="connsiteY5" fmla="*/ 414866 h 571500"/>
                <a:gd name="connsiteX6" fmla="*/ 1058 w 604308"/>
                <a:gd name="connsiteY6" fmla="*/ 418041 h 571500"/>
                <a:gd name="connsiteX7" fmla="*/ 0 w 604308"/>
                <a:gd name="connsiteY7" fmla="*/ 153458 h 571500"/>
                <a:gd name="connsiteX0" fmla="*/ 0 w 604308"/>
                <a:gd name="connsiteY0" fmla="*/ 153458 h 568325"/>
                <a:gd name="connsiteX1" fmla="*/ 248708 w 604308"/>
                <a:gd name="connsiteY1" fmla="*/ 152400 h 568325"/>
                <a:gd name="connsiteX2" fmla="*/ 248708 w 604308"/>
                <a:gd name="connsiteY2" fmla="*/ 0 h 568325"/>
                <a:gd name="connsiteX3" fmla="*/ 604308 w 604308"/>
                <a:gd name="connsiteY3" fmla="*/ 279400 h 568325"/>
                <a:gd name="connsiteX4" fmla="*/ 270933 w 604308"/>
                <a:gd name="connsiteY4" fmla="*/ 568325 h 568325"/>
                <a:gd name="connsiteX5" fmla="*/ 268817 w 604308"/>
                <a:gd name="connsiteY5" fmla="*/ 414866 h 568325"/>
                <a:gd name="connsiteX6" fmla="*/ 1058 w 604308"/>
                <a:gd name="connsiteY6" fmla="*/ 418041 h 568325"/>
                <a:gd name="connsiteX7" fmla="*/ 0 w 604308"/>
                <a:gd name="connsiteY7" fmla="*/ 153458 h 568325"/>
                <a:gd name="connsiteX0" fmla="*/ 0 w 604308"/>
                <a:gd name="connsiteY0" fmla="*/ 153458 h 568325"/>
                <a:gd name="connsiteX1" fmla="*/ 248708 w 604308"/>
                <a:gd name="connsiteY1" fmla="*/ 152400 h 568325"/>
                <a:gd name="connsiteX2" fmla="*/ 248708 w 604308"/>
                <a:gd name="connsiteY2" fmla="*/ 0 h 568325"/>
                <a:gd name="connsiteX3" fmla="*/ 604308 w 604308"/>
                <a:gd name="connsiteY3" fmla="*/ 279400 h 568325"/>
                <a:gd name="connsiteX4" fmla="*/ 270933 w 604308"/>
                <a:gd name="connsiteY4" fmla="*/ 568325 h 568325"/>
                <a:gd name="connsiteX5" fmla="*/ 265642 w 604308"/>
                <a:gd name="connsiteY5" fmla="*/ 421216 h 568325"/>
                <a:gd name="connsiteX6" fmla="*/ 1058 w 604308"/>
                <a:gd name="connsiteY6" fmla="*/ 418041 h 568325"/>
                <a:gd name="connsiteX7" fmla="*/ 0 w 604308"/>
                <a:gd name="connsiteY7" fmla="*/ 153458 h 568325"/>
                <a:gd name="connsiteX0" fmla="*/ 0 w 604308"/>
                <a:gd name="connsiteY0" fmla="*/ 153458 h 568325"/>
                <a:gd name="connsiteX1" fmla="*/ 248708 w 604308"/>
                <a:gd name="connsiteY1" fmla="*/ 152400 h 568325"/>
                <a:gd name="connsiteX2" fmla="*/ 248708 w 604308"/>
                <a:gd name="connsiteY2" fmla="*/ 0 h 568325"/>
                <a:gd name="connsiteX3" fmla="*/ 604308 w 604308"/>
                <a:gd name="connsiteY3" fmla="*/ 279400 h 568325"/>
                <a:gd name="connsiteX4" fmla="*/ 270933 w 604308"/>
                <a:gd name="connsiteY4" fmla="*/ 568325 h 568325"/>
                <a:gd name="connsiteX5" fmla="*/ 268817 w 604308"/>
                <a:gd name="connsiteY5" fmla="*/ 414866 h 568325"/>
                <a:gd name="connsiteX6" fmla="*/ 1058 w 604308"/>
                <a:gd name="connsiteY6" fmla="*/ 418041 h 568325"/>
                <a:gd name="connsiteX7" fmla="*/ 0 w 604308"/>
                <a:gd name="connsiteY7" fmla="*/ 153458 h 56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4308" h="568325">
                  <a:moveTo>
                    <a:pt x="0" y="153458"/>
                  </a:moveTo>
                  <a:lnTo>
                    <a:pt x="248708" y="152400"/>
                  </a:lnTo>
                  <a:lnTo>
                    <a:pt x="248708" y="0"/>
                  </a:lnTo>
                  <a:lnTo>
                    <a:pt x="604308" y="279400"/>
                  </a:lnTo>
                  <a:lnTo>
                    <a:pt x="270933" y="568325"/>
                  </a:lnTo>
                  <a:cubicBezTo>
                    <a:pt x="270228" y="520347"/>
                    <a:pt x="269522" y="573969"/>
                    <a:pt x="268817" y="414866"/>
                  </a:cubicBezTo>
                  <a:cubicBezTo>
                    <a:pt x="9172" y="419099"/>
                    <a:pt x="273403" y="420158"/>
                    <a:pt x="1058" y="418041"/>
                  </a:cubicBezTo>
                  <a:cubicBezTo>
                    <a:pt x="705" y="329847"/>
                    <a:pt x="353" y="241652"/>
                    <a:pt x="0" y="15345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6CDDD"/>
                </a:gs>
                <a:gs pos="100000">
                  <a:srgbClr val="0392B2"/>
                </a:gs>
              </a:gsLst>
              <a:lin ang="0" scaled="1"/>
              <a:tileRect/>
            </a:gradFill>
            <a:ln w="34925">
              <a:solidFill>
                <a:srgbClr val="88EDFF">
                  <a:alpha val="32000"/>
                </a:srgbClr>
              </a:solidFill>
            </a:ln>
            <a:effectLst>
              <a:outerShdw blurRad="69850" dist="23000" dir="5400000" rotWithShape="0">
                <a:srgbClr val="000000">
                  <a:alpha val="14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599px-Shakespear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37968" y="868267"/>
            <a:ext cx="2758854" cy="3537229"/>
          </a:xfrm>
          <a:prstGeom prst="rect">
            <a:avLst/>
          </a:prstGeom>
        </p:spPr>
      </p:pic>
      <p:sp>
        <p:nvSpPr>
          <p:cNvPr id="37" name="Freeform 36"/>
          <p:cNvSpPr/>
          <p:nvPr/>
        </p:nvSpPr>
        <p:spPr>
          <a:xfrm rot="19647355">
            <a:off x="5204144" y="2958489"/>
            <a:ext cx="914572" cy="359481"/>
          </a:xfrm>
          <a:custGeom>
            <a:avLst/>
            <a:gdLst>
              <a:gd name="connsiteX0" fmla="*/ 8467 w 609600"/>
              <a:gd name="connsiteY0" fmla="*/ 143933 h 558800"/>
              <a:gd name="connsiteX1" fmla="*/ 254000 w 609600"/>
              <a:gd name="connsiteY1" fmla="*/ 152400 h 558800"/>
              <a:gd name="connsiteX2" fmla="*/ 254000 w 609600"/>
              <a:gd name="connsiteY2" fmla="*/ 0 h 558800"/>
              <a:gd name="connsiteX3" fmla="*/ 609600 w 609600"/>
              <a:gd name="connsiteY3" fmla="*/ 279400 h 558800"/>
              <a:gd name="connsiteX4" fmla="*/ 254000 w 609600"/>
              <a:gd name="connsiteY4" fmla="*/ 558800 h 558800"/>
              <a:gd name="connsiteX5" fmla="*/ 270934 w 609600"/>
              <a:gd name="connsiteY5" fmla="*/ 406400 h 558800"/>
              <a:gd name="connsiteX6" fmla="*/ 0 w 609600"/>
              <a:gd name="connsiteY6" fmla="*/ 414866 h 558800"/>
              <a:gd name="connsiteX7" fmla="*/ 8467 w 609600"/>
              <a:gd name="connsiteY7" fmla="*/ 143933 h 558800"/>
              <a:gd name="connsiteX0" fmla="*/ 8467 w 609600"/>
              <a:gd name="connsiteY0" fmla="*/ 143933 h 558800"/>
              <a:gd name="connsiteX1" fmla="*/ 254000 w 609600"/>
              <a:gd name="connsiteY1" fmla="*/ 152400 h 558800"/>
              <a:gd name="connsiteX2" fmla="*/ 254000 w 609600"/>
              <a:gd name="connsiteY2" fmla="*/ 0 h 558800"/>
              <a:gd name="connsiteX3" fmla="*/ 609600 w 609600"/>
              <a:gd name="connsiteY3" fmla="*/ 279400 h 558800"/>
              <a:gd name="connsiteX4" fmla="*/ 254000 w 609600"/>
              <a:gd name="connsiteY4" fmla="*/ 558800 h 558800"/>
              <a:gd name="connsiteX5" fmla="*/ 270934 w 609600"/>
              <a:gd name="connsiteY5" fmla="*/ 414866 h 558800"/>
              <a:gd name="connsiteX6" fmla="*/ 0 w 609600"/>
              <a:gd name="connsiteY6" fmla="*/ 414866 h 558800"/>
              <a:gd name="connsiteX7" fmla="*/ 8467 w 609600"/>
              <a:gd name="connsiteY7" fmla="*/ 143933 h 558800"/>
              <a:gd name="connsiteX0" fmla="*/ 8467 w 609600"/>
              <a:gd name="connsiteY0" fmla="*/ 143933 h 558800"/>
              <a:gd name="connsiteX1" fmla="*/ 254000 w 609600"/>
              <a:gd name="connsiteY1" fmla="*/ 152400 h 558800"/>
              <a:gd name="connsiteX2" fmla="*/ 254000 w 609600"/>
              <a:gd name="connsiteY2" fmla="*/ 0 h 558800"/>
              <a:gd name="connsiteX3" fmla="*/ 609600 w 609600"/>
              <a:gd name="connsiteY3" fmla="*/ 279400 h 558800"/>
              <a:gd name="connsiteX4" fmla="*/ 273050 w 609600"/>
              <a:gd name="connsiteY4" fmla="*/ 558800 h 558800"/>
              <a:gd name="connsiteX5" fmla="*/ 270934 w 609600"/>
              <a:gd name="connsiteY5" fmla="*/ 414866 h 558800"/>
              <a:gd name="connsiteX6" fmla="*/ 0 w 609600"/>
              <a:gd name="connsiteY6" fmla="*/ 414866 h 558800"/>
              <a:gd name="connsiteX7" fmla="*/ 8467 w 609600"/>
              <a:gd name="connsiteY7" fmla="*/ 143933 h 558800"/>
              <a:gd name="connsiteX0" fmla="*/ 8467 w 609600"/>
              <a:gd name="connsiteY0" fmla="*/ 143933 h 571500"/>
              <a:gd name="connsiteX1" fmla="*/ 254000 w 609600"/>
              <a:gd name="connsiteY1" fmla="*/ 152400 h 571500"/>
              <a:gd name="connsiteX2" fmla="*/ 254000 w 609600"/>
              <a:gd name="connsiteY2" fmla="*/ 0 h 571500"/>
              <a:gd name="connsiteX3" fmla="*/ 609600 w 609600"/>
              <a:gd name="connsiteY3" fmla="*/ 279400 h 571500"/>
              <a:gd name="connsiteX4" fmla="*/ 269875 w 609600"/>
              <a:gd name="connsiteY4" fmla="*/ 571500 h 571500"/>
              <a:gd name="connsiteX5" fmla="*/ 270934 w 609600"/>
              <a:gd name="connsiteY5" fmla="*/ 414866 h 571500"/>
              <a:gd name="connsiteX6" fmla="*/ 0 w 609600"/>
              <a:gd name="connsiteY6" fmla="*/ 414866 h 571500"/>
              <a:gd name="connsiteX7" fmla="*/ 8467 w 609600"/>
              <a:gd name="connsiteY7" fmla="*/ 143933 h 571500"/>
              <a:gd name="connsiteX0" fmla="*/ 5292 w 609600"/>
              <a:gd name="connsiteY0" fmla="*/ 153458 h 571500"/>
              <a:gd name="connsiteX1" fmla="*/ 254000 w 609600"/>
              <a:gd name="connsiteY1" fmla="*/ 152400 h 571500"/>
              <a:gd name="connsiteX2" fmla="*/ 254000 w 609600"/>
              <a:gd name="connsiteY2" fmla="*/ 0 h 571500"/>
              <a:gd name="connsiteX3" fmla="*/ 609600 w 609600"/>
              <a:gd name="connsiteY3" fmla="*/ 279400 h 571500"/>
              <a:gd name="connsiteX4" fmla="*/ 269875 w 609600"/>
              <a:gd name="connsiteY4" fmla="*/ 571500 h 571500"/>
              <a:gd name="connsiteX5" fmla="*/ 270934 w 609600"/>
              <a:gd name="connsiteY5" fmla="*/ 414866 h 571500"/>
              <a:gd name="connsiteX6" fmla="*/ 0 w 609600"/>
              <a:gd name="connsiteY6" fmla="*/ 414866 h 571500"/>
              <a:gd name="connsiteX7" fmla="*/ 5292 w 609600"/>
              <a:gd name="connsiteY7" fmla="*/ 153458 h 571500"/>
              <a:gd name="connsiteX0" fmla="*/ 0 w 604308"/>
              <a:gd name="connsiteY0" fmla="*/ 153458 h 571500"/>
              <a:gd name="connsiteX1" fmla="*/ 248708 w 604308"/>
              <a:gd name="connsiteY1" fmla="*/ 152400 h 571500"/>
              <a:gd name="connsiteX2" fmla="*/ 248708 w 604308"/>
              <a:gd name="connsiteY2" fmla="*/ 0 h 571500"/>
              <a:gd name="connsiteX3" fmla="*/ 604308 w 604308"/>
              <a:gd name="connsiteY3" fmla="*/ 279400 h 571500"/>
              <a:gd name="connsiteX4" fmla="*/ 264583 w 604308"/>
              <a:gd name="connsiteY4" fmla="*/ 571500 h 571500"/>
              <a:gd name="connsiteX5" fmla="*/ 265642 w 604308"/>
              <a:gd name="connsiteY5" fmla="*/ 414866 h 571500"/>
              <a:gd name="connsiteX6" fmla="*/ 1058 w 604308"/>
              <a:gd name="connsiteY6" fmla="*/ 418041 h 571500"/>
              <a:gd name="connsiteX7" fmla="*/ 0 w 604308"/>
              <a:gd name="connsiteY7" fmla="*/ 153458 h 571500"/>
              <a:gd name="connsiteX0" fmla="*/ 0 w 604308"/>
              <a:gd name="connsiteY0" fmla="*/ 153458 h 571500"/>
              <a:gd name="connsiteX1" fmla="*/ 248708 w 604308"/>
              <a:gd name="connsiteY1" fmla="*/ 152400 h 571500"/>
              <a:gd name="connsiteX2" fmla="*/ 248708 w 604308"/>
              <a:gd name="connsiteY2" fmla="*/ 0 h 571500"/>
              <a:gd name="connsiteX3" fmla="*/ 604308 w 604308"/>
              <a:gd name="connsiteY3" fmla="*/ 279400 h 571500"/>
              <a:gd name="connsiteX4" fmla="*/ 264583 w 604308"/>
              <a:gd name="connsiteY4" fmla="*/ 571500 h 571500"/>
              <a:gd name="connsiteX5" fmla="*/ 265642 w 604308"/>
              <a:gd name="connsiteY5" fmla="*/ 414866 h 571500"/>
              <a:gd name="connsiteX6" fmla="*/ 1058 w 604308"/>
              <a:gd name="connsiteY6" fmla="*/ 418041 h 571500"/>
              <a:gd name="connsiteX7" fmla="*/ 0 w 604308"/>
              <a:gd name="connsiteY7" fmla="*/ 153458 h 571500"/>
              <a:gd name="connsiteX0" fmla="*/ 0 w 604308"/>
              <a:gd name="connsiteY0" fmla="*/ 153458 h 571500"/>
              <a:gd name="connsiteX1" fmla="*/ 248708 w 604308"/>
              <a:gd name="connsiteY1" fmla="*/ 152400 h 571500"/>
              <a:gd name="connsiteX2" fmla="*/ 248708 w 604308"/>
              <a:gd name="connsiteY2" fmla="*/ 0 h 571500"/>
              <a:gd name="connsiteX3" fmla="*/ 604308 w 604308"/>
              <a:gd name="connsiteY3" fmla="*/ 279400 h 571500"/>
              <a:gd name="connsiteX4" fmla="*/ 264583 w 604308"/>
              <a:gd name="connsiteY4" fmla="*/ 571500 h 571500"/>
              <a:gd name="connsiteX5" fmla="*/ 268817 w 604308"/>
              <a:gd name="connsiteY5" fmla="*/ 414866 h 571500"/>
              <a:gd name="connsiteX6" fmla="*/ 1058 w 604308"/>
              <a:gd name="connsiteY6" fmla="*/ 418041 h 571500"/>
              <a:gd name="connsiteX7" fmla="*/ 0 w 604308"/>
              <a:gd name="connsiteY7" fmla="*/ 153458 h 571500"/>
              <a:gd name="connsiteX0" fmla="*/ 0 w 604308"/>
              <a:gd name="connsiteY0" fmla="*/ 153458 h 571500"/>
              <a:gd name="connsiteX1" fmla="*/ 248708 w 604308"/>
              <a:gd name="connsiteY1" fmla="*/ 152400 h 571500"/>
              <a:gd name="connsiteX2" fmla="*/ 248708 w 604308"/>
              <a:gd name="connsiteY2" fmla="*/ 0 h 571500"/>
              <a:gd name="connsiteX3" fmla="*/ 604308 w 604308"/>
              <a:gd name="connsiteY3" fmla="*/ 279400 h 571500"/>
              <a:gd name="connsiteX4" fmla="*/ 264583 w 604308"/>
              <a:gd name="connsiteY4" fmla="*/ 571500 h 571500"/>
              <a:gd name="connsiteX5" fmla="*/ 268817 w 604308"/>
              <a:gd name="connsiteY5" fmla="*/ 414866 h 571500"/>
              <a:gd name="connsiteX6" fmla="*/ 1058 w 604308"/>
              <a:gd name="connsiteY6" fmla="*/ 418041 h 571500"/>
              <a:gd name="connsiteX7" fmla="*/ 0 w 604308"/>
              <a:gd name="connsiteY7" fmla="*/ 153458 h 571500"/>
              <a:gd name="connsiteX0" fmla="*/ 0 w 604308"/>
              <a:gd name="connsiteY0" fmla="*/ 153458 h 571500"/>
              <a:gd name="connsiteX1" fmla="*/ 248708 w 604308"/>
              <a:gd name="connsiteY1" fmla="*/ 152400 h 571500"/>
              <a:gd name="connsiteX2" fmla="*/ 248708 w 604308"/>
              <a:gd name="connsiteY2" fmla="*/ 0 h 571500"/>
              <a:gd name="connsiteX3" fmla="*/ 604308 w 604308"/>
              <a:gd name="connsiteY3" fmla="*/ 279400 h 571500"/>
              <a:gd name="connsiteX4" fmla="*/ 264583 w 604308"/>
              <a:gd name="connsiteY4" fmla="*/ 571500 h 571500"/>
              <a:gd name="connsiteX5" fmla="*/ 268817 w 604308"/>
              <a:gd name="connsiteY5" fmla="*/ 414866 h 571500"/>
              <a:gd name="connsiteX6" fmla="*/ 1058 w 604308"/>
              <a:gd name="connsiteY6" fmla="*/ 418041 h 571500"/>
              <a:gd name="connsiteX7" fmla="*/ 0 w 604308"/>
              <a:gd name="connsiteY7" fmla="*/ 153458 h 571500"/>
              <a:gd name="connsiteX0" fmla="*/ 0 w 604308"/>
              <a:gd name="connsiteY0" fmla="*/ 153458 h 571500"/>
              <a:gd name="connsiteX1" fmla="*/ 248708 w 604308"/>
              <a:gd name="connsiteY1" fmla="*/ 152400 h 571500"/>
              <a:gd name="connsiteX2" fmla="*/ 248708 w 604308"/>
              <a:gd name="connsiteY2" fmla="*/ 0 h 571500"/>
              <a:gd name="connsiteX3" fmla="*/ 604308 w 604308"/>
              <a:gd name="connsiteY3" fmla="*/ 279400 h 571500"/>
              <a:gd name="connsiteX4" fmla="*/ 264583 w 604308"/>
              <a:gd name="connsiteY4" fmla="*/ 571500 h 571500"/>
              <a:gd name="connsiteX5" fmla="*/ 268817 w 604308"/>
              <a:gd name="connsiteY5" fmla="*/ 414866 h 571500"/>
              <a:gd name="connsiteX6" fmla="*/ 1058 w 604308"/>
              <a:gd name="connsiteY6" fmla="*/ 418041 h 571500"/>
              <a:gd name="connsiteX7" fmla="*/ 0 w 604308"/>
              <a:gd name="connsiteY7" fmla="*/ 153458 h 571500"/>
              <a:gd name="connsiteX0" fmla="*/ 0 w 604308"/>
              <a:gd name="connsiteY0" fmla="*/ 153458 h 568325"/>
              <a:gd name="connsiteX1" fmla="*/ 248708 w 604308"/>
              <a:gd name="connsiteY1" fmla="*/ 152400 h 568325"/>
              <a:gd name="connsiteX2" fmla="*/ 248708 w 604308"/>
              <a:gd name="connsiteY2" fmla="*/ 0 h 568325"/>
              <a:gd name="connsiteX3" fmla="*/ 604308 w 604308"/>
              <a:gd name="connsiteY3" fmla="*/ 279400 h 568325"/>
              <a:gd name="connsiteX4" fmla="*/ 270933 w 604308"/>
              <a:gd name="connsiteY4" fmla="*/ 568325 h 568325"/>
              <a:gd name="connsiteX5" fmla="*/ 268817 w 604308"/>
              <a:gd name="connsiteY5" fmla="*/ 414866 h 568325"/>
              <a:gd name="connsiteX6" fmla="*/ 1058 w 604308"/>
              <a:gd name="connsiteY6" fmla="*/ 418041 h 568325"/>
              <a:gd name="connsiteX7" fmla="*/ 0 w 604308"/>
              <a:gd name="connsiteY7" fmla="*/ 153458 h 568325"/>
              <a:gd name="connsiteX0" fmla="*/ 0 w 604308"/>
              <a:gd name="connsiteY0" fmla="*/ 153458 h 568325"/>
              <a:gd name="connsiteX1" fmla="*/ 248708 w 604308"/>
              <a:gd name="connsiteY1" fmla="*/ 152400 h 568325"/>
              <a:gd name="connsiteX2" fmla="*/ 248708 w 604308"/>
              <a:gd name="connsiteY2" fmla="*/ 0 h 568325"/>
              <a:gd name="connsiteX3" fmla="*/ 604308 w 604308"/>
              <a:gd name="connsiteY3" fmla="*/ 279400 h 568325"/>
              <a:gd name="connsiteX4" fmla="*/ 270933 w 604308"/>
              <a:gd name="connsiteY4" fmla="*/ 568325 h 568325"/>
              <a:gd name="connsiteX5" fmla="*/ 265642 w 604308"/>
              <a:gd name="connsiteY5" fmla="*/ 421216 h 568325"/>
              <a:gd name="connsiteX6" fmla="*/ 1058 w 604308"/>
              <a:gd name="connsiteY6" fmla="*/ 418041 h 568325"/>
              <a:gd name="connsiteX7" fmla="*/ 0 w 604308"/>
              <a:gd name="connsiteY7" fmla="*/ 153458 h 568325"/>
              <a:gd name="connsiteX0" fmla="*/ 0 w 604308"/>
              <a:gd name="connsiteY0" fmla="*/ 153458 h 568325"/>
              <a:gd name="connsiteX1" fmla="*/ 248708 w 604308"/>
              <a:gd name="connsiteY1" fmla="*/ 152400 h 568325"/>
              <a:gd name="connsiteX2" fmla="*/ 248708 w 604308"/>
              <a:gd name="connsiteY2" fmla="*/ 0 h 568325"/>
              <a:gd name="connsiteX3" fmla="*/ 604308 w 604308"/>
              <a:gd name="connsiteY3" fmla="*/ 279400 h 568325"/>
              <a:gd name="connsiteX4" fmla="*/ 270933 w 604308"/>
              <a:gd name="connsiteY4" fmla="*/ 568325 h 568325"/>
              <a:gd name="connsiteX5" fmla="*/ 268817 w 604308"/>
              <a:gd name="connsiteY5" fmla="*/ 414866 h 568325"/>
              <a:gd name="connsiteX6" fmla="*/ 1058 w 604308"/>
              <a:gd name="connsiteY6" fmla="*/ 418041 h 568325"/>
              <a:gd name="connsiteX7" fmla="*/ 0 w 604308"/>
              <a:gd name="connsiteY7" fmla="*/ 153458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08" h="568325">
                <a:moveTo>
                  <a:pt x="0" y="153458"/>
                </a:moveTo>
                <a:lnTo>
                  <a:pt x="248708" y="152400"/>
                </a:lnTo>
                <a:lnTo>
                  <a:pt x="248708" y="0"/>
                </a:lnTo>
                <a:lnTo>
                  <a:pt x="604308" y="279400"/>
                </a:lnTo>
                <a:lnTo>
                  <a:pt x="270933" y="568325"/>
                </a:lnTo>
                <a:cubicBezTo>
                  <a:pt x="270228" y="520347"/>
                  <a:pt x="269522" y="573969"/>
                  <a:pt x="268817" y="414866"/>
                </a:cubicBezTo>
                <a:cubicBezTo>
                  <a:pt x="9172" y="419099"/>
                  <a:pt x="273403" y="420158"/>
                  <a:pt x="1058" y="418041"/>
                </a:cubicBezTo>
                <a:cubicBezTo>
                  <a:pt x="705" y="329847"/>
                  <a:pt x="353" y="241652"/>
                  <a:pt x="0" y="153458"/>
                </a:cubicBezTo>
                <a:close/>
              </a:path>
            </a:pathLst>
          </a:custGeom>
          <a:gradFill flip="none" rotWithShape="1">
            <a:gsLst>
              <a:gs pos="0">
                <a:srgbClr val="76CDDD"/>
              </a:gs>
              <a:gs pos="100000">
                <a:srgbClr val="0392B2"/>
              </a:gs>
            </a:gsLst>
            <a:lin ang="0" scaled="1"/>
            <a:tileRect/>
          </a:gradFill>
          <a:ln w="34925">
            <a:solidFill>
              <a:srgbClr val="88EDFF">
                <a:alpha val="32000"/>
              </a:srgbClr>
            </a:solidFill>
          </a:ln>
          <a:effectLst>
            <a:outerShdw blurRad="69850" dist="23000" dir="5400000" rotWithShape="0">
              <a:srgbClr val="000000">
                <a:alpha val="1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61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4686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idx="4294967295"/>
          </p:nvPr>
        </p:nvSpPr>
        <p:spPr>
          <a:xfrm>
            <a:off x="0" y="23813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Exponential Growth (aka Big Data)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9967" y="1377956"/>
            <a:ext cx="3369733" cy="2741135"/>
            <a:chOff x="-644742" y="1286733"/>
            <a:chExt cx="3369733" cy="2741135"/>
          </a:xfrm>
        </p:grpSpPr>
        <p:sp>
          <p:nvSpPr>
            <p:cNvPr id="54" name="Round Diagonal Corner Rectangle 53"/>
            <p:cNvSpPr/>
            <p:nvPr/>
          </p:nvSpPr>
          <p:spPr>
            <a:xfrm>
              <a:off x="-644742" y="1286733"/>
              <a:ext cx="3369733" cy="2741135"/>
            </a:xfrm>
            <a:prstGeom prst="round2DiagRect">
              <a:avLst/>
            </a:prstGeom>
            <a:gradFill flip="none" rotWithShape="1">
              <a:gsLst>
                <a:gs pos="34000">
                  <a:schemeClr val="tx1">
                    <a:alpha val="24000"/>
                  </a:schemeClr>
                </a:gs>
                <a:gs pos="100000">
                  <a:srgbClr val="000000">
                    <a:alpha val="1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solidFill>
                <a:srgbClr val="31859C"/>
              </a:solidFill>
            </a:ln>
            <a:effectLst>
              <a:outerShdw blurRad="123825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-261547" y="1454801"/>
              <a:ext cx="2597069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Arial"/>
                  <a:cs typeface="Arial"/>
                </a:rPr>
                <a:t>Odds of finding a group of characters is 1 in 26 raised to the power of the number of contiguous characters</a:t>
              </a: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-236147" y="2939107"/>
              <a:ext cx="2448724" cy="1191"/>
            </a:xfrm>
            <a:prstGeom prst="line">
              <a:avLst/>
            </a:prstGeom>
            <a:ln w="9525" cap="flat" cmpd="sng" algn="ctr">
              <a:gradFill flip="none" rotWithShape="1">
                <a:gsLst>
                  <a:gs pos="50000">
                    <a:srgbClr val="19A5C8"/>
                  </a:gs>
                  <a:gs pos="100000">
                    <a:srgbClr val="0080B4">
                      <a:alpha val="0"/>
                    </a:srgbClr>
                  </a:gs>
                  <a:gs pos="0">
                    <a:srgbClr val="19A5C8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-487289" y="2855879"/>
              <a:ext cx="3043867" cy="101566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6000" b="1" dirty="0" smtClean="0">
                  <a:ln w="11430"/>
                  <a:solidFill>
                    <a:srgbClr val="F0B31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/>
                  <a:cs typeface="Arial"/>
                </a:rPr>
                <a:t>1 in 26</a:t>
              </a:r>
              <a:r>
                <a:rPr lang="en-US" sz="6000" b="1" baseline="30000" dirty="0" smtClean="0">
                  <a:ln w="11430"/>
                  <a:solidFill>
                    <a:srgbClr val="F0B31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Arial"/>
                  <a:cs typeface="Arial"/>
                </a:rPr>
                <a:t>n</a:t>
              </a:r>
              <a:endParaRPr lang="en-US" sz="6000" b="1" baseline="30000" dirty="0">
                <a:ln w="11430"/>
                <a:solidFill>
                  <a:srgbClr val="F0B31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62110" y="739333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19A5C8"/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0767937"/>
              </p:ext>
            </p:extLst>
          </p:nvPr>
        </p:nvGraphicFramePr>
        <p:xfrm>
          <a:off x="4727977" y="1435451"/>
          <a:ext cx="3501623" cy="262614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04867"/>
                <a:gridCol w="2196756"/>
              </a:tblGrid>
              <a:tr h="8962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Contiguous Characters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FA7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Combinations</a:t>
                      </a:r>
                      <a:endParaRPr lang="en-US" sz="16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07FA7">
                        <a:lumMod val="50000"/>
                      </a:srgbClr>
                    </a:solidFill>
                  </a:tcPr>
                </a:tc>
              </a:tr>
              <a:tr h="5766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dirty="0" smtClean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lang="en-US" sz="1600" b="0" dirty="0">
                        <a:solidFill>
                          <a:srgbClr val="333333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333333"/>
                          </a:solidFill>
                          <a:latin typeface="+mn-lt"/>
                          <a:cs typeface="Calibri"/>
                        </a:rPr>
                        <a:t>208,827,064,576</a:t>
                      </a:r>
                      <a:endParaRPr lang="en-US" sz="1600" dirty="0">
                        <a:solidFill>
                          <a:srgbClr val="333333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5766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baseline="0" dirty="0" smtClean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lang="en-US" sz="1600" b="0" dirty="0">
                        <a:solidFill>
                          <a:srgbClr val="333333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333333"/>
                          </a:solidFill>
                          <a:latin typeface="+mn-lt"/>
                          <a:cs typeface="Calibri"/>
                        </a:rPr>
                        <a:t>5,429,503,678,976</a:t>
                      </a:r>
                      <a:endParaRPr lang="en-US" sz="1600" dirty="0">
                        <a:solidFill>
                          <a:srgbClr val="333333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57663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b="0" baseline="0" dirty="0" smtClean="0">
                          <a:solidFill>
                            <a:srgbClr val="333333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lang="en-US" sz="1600" b="0" dirty="0">
                        <a:solidFill>
                          <a:srgbClr val="333333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en-US" sz="1600" dirty="0" smtClean="0">
                          <a:solidFill>
                            <a:srgbClr val="333333"/>
                          </a:solidFill>
                          <a:latin typeface="+mn-lt"/>
                          <a:cs typeface="Calibri"/>
                        </a:rPr>
                        <a:t>141,167,095,653,376</a:t>
                      </a:r>
                      <a:endParaRPr lang="en-US" sz="1600" dirty="0">
                        <a:solidFill>
                          <a:srgbClr val="333333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A6C9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37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813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0392B2"/>
                </a:solidFill>
                <a:latin typeface="Calibri"/>
                <a:cs typeface="Calibri"/>
              </a:rPr>
              <a:t>Data Bias?</a:t>
            </a:r>
            <a:endParaRPr lang="en-US" dirty="0">
              <a:solidFill>
                <a:srgbClr val="0392B2"/>
              </a:solidFill>
              <a:latin typeface="Calibri"/>
              <a:cs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352519" y="836830"/>
            <a:ext cx="6438967" cy="3755382"/>
            <a:chOff x="1327977" y="836830"/>
            <a:chExt cx="6438967" cy="3755382"/>
          </a:xfrm>
        </p:grpSpPr>
        <p:grpSp>
          <p:nvGrpSpPr>
            <p:cNvPr id="5" name="Group 4"/>
            <p:cNvGrpSpPr/>
            <p:nvPr/>
          </p:nvGrpSpPr>
          <p:grpSpPr>
            <a:xfrm>
              <a:off x="1327977" y="838896"/>
              <a:ext cx="1266754" cy="3729637"/>
              <a:chOff x="143817" y="830314"/>
              <a:chExt cx="1266754" cy="3729637"/>
            </a:xfrm>
          </p:grpSpPr>
          <p:pic>
            <p:nvPicPr>
              <p:cNvPr id="3" name="Picture 2" descr="Binary-File-Plai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54454" y="3303834"/>
                <a:ext cx="1256117" cy="1256117"/>
              </a:xfrm>
              <a:prstGeom prst="rect">
                <a:avLst/>
              </a:prstGeom>
            </p:spPr>
          </p:pic>
          <p:pic>
            <p:nvPicPr>
              <p:cNvPr id="26" name="Picture 25" descr="Binary-File-Plai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3817" y="2083204"/>
                <a:ext cx="1256117" cy="1256117"/>
              </a:xfrm>
              <a:prstGeom prst="rect">
                <a:avLst/>
              </a:prstGeom>
            </p:spPr>
          </p:pic>
          <p:pic>
            <p:nvPicPr>
              <p:cNvPr id="27" name="Picture 26" descr="Binary-File-Plai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52398" y="830314"/>
                <a:ext cx="1256117" cy="1256117"/>
              </a:xfrm>
              <a:prstGeom prst="rect">
                <a:avLst/>
              </a:prstGeom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2623689" y="893356"/>
              <a:ext cx="1266754" cy="3690274"/>
              <a:chOff x="1488959" y="884774"/>
              <a:chExt cx="1266754" cy="3690274"/>
            </a:xfrm>
          </p:grpSpPr>
          <p:pic>
            <p:nvPicPr>
              <p:cNvPr id="25" name="Picture 24" descr="599px-Shakespear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673272" y="884774"/>
                <a:ext cx="905383" cy="1160825"/>
              </a:xfrm>
              <a:prstGeom prst="rect">
                <a:avLst/>
              </a:prstGeom>
            </p:spPr>
          </p:pic>
          <p:pic>
            <p:nvPicPr>
              <p:cNvPr id="28" name="Picture 27" descr="Binary-File-Plai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99596" y="3318931"/>
                <a:ext cx="1256117" cy="1256117"/>
              </a:xfrm>
              <a:prstGeom prst="rect">
                <a:avLst/>
              </a:prstGeom>
            </p:spPr>
          </p:pic>
          <p:pic>
            <p:nvPicPr>
              <p:cNvPr id="29" name="Picture 28" descr="Binary-File-Plai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88959" y="2098301"/>
                <a:ext cx="1256117" cy="1256117"/>
              </a:xfrm>
              <a:prstGeom prst="rect">
                <a:avLst/>
              </a:prstGeom>
            </p:spPr>
          </p:pic>
        </p:grpSp>
        <p:grpSp>
          <p:nvGrpSpPr>
            <p:cNvPr id="10" name="Group 9"/>
            <p:cNvGrpSpPr/>
            <p:nvPr/>
          </p:nvGrpSpPr>
          <p:grpSpPr>
            <a:xfrm>
              <a:off x="3919401" y="841279"/>
              <a:ext cx="1256117" cy="3716616"/>
              <a:chOff x="2797720" y="832697"/>
              <a:chExt cx="1256117" cy="3716616"/>
            </a:xfrm>
          </p:grpSpPr>
          <p:pic>
            <p:nvPicPr>
              <p:cNvPr id="34" name="Picture 33" descr="Binary-File-Plai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797720" y="832697"/>
                <a:ext cx="1256117" cy="1256117"/>
              </a:xfrm>
              <a:prstGeom prst="rect">
                <a:avLst/>
              </a:prstGeom>
            </p:spPr>
          </p:pic>
          <p:pic>
            <p:nvPicPr>
              <p:cNvPr id="35" name="Picture 34" descr="599px-Shakespear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75507" y="2144179"/>
                <a:ext cx="905383" cy="1160825"/>
              </a:xfrm>
              <a:prstGeom prst="rect">
                <a:avLst/>
              </a:prstGeom>
            </p:spPr>
          </p:pic>
          <p:pic>
            <p:nvPicPr>
              <p:cNvPr id="36" name="Picture 35" descr="599px-Shakespear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975508" y="3388488"/>
                <a:ext cx="905383" cy="1160825"/>
              </a:xfrm>
              <a:prstGeom prst="rect">
                <a:avLst/>
              </a:prstGeom>
            </p:spPr>
          </p:pic>
        </p:grpSp>
        <p:grpSp>
          <p:nvGrpSpPr>
            <p:cNvPr id="12" name="Group 11"/>
            <p:cNvGrpSpPr/>
            <p:nvPr/>
          </p:nvGrpSpPr>
          <p:grpSpPr>
            <a:xfrm>
              <a:off x="5204476" y="862575"/>
              <a:ext cx="1266754" cy="3729637"/>
              <a:chOff x="4028897" y="853993"/>
              <a:chExt cx="1266754" cy="3729637"/>
            </a:xfrm>
          </p:grpSpPr>
          <p:pic>
            <p:nvPicPr>
              <p:cNvPr id="37" name="Picture 36" descr="Binary-File-Plai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39534" y="3327513"/>
                <a:ext cx="1256117" cy="1256117"/>
              </a:xfrm>
              <a:prstGeom prst="rect">
                <a:avLst/>
              </a:prstGeom>
            </p:spPr>
          </p:pic>
          <p:pic>
            <p:nvPicPr>
              <p:cNvPr id="38" name="Picture 37" descr="Binary-File-Plai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28897" y="2106883"/>
                <a:ext cx="1256117" cy="1256117"/>
              </a:xfrm>
              <a:prstGeom prst="rect">
                <a:avLst/>
              </a:prstGeom>
            </p:spPr>
          </p:pic>
          <p:pic>
            <p:nvPicPr>
              <p:cNvPr id="39" name="Picture 38" descr="Binary-File-Plai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037478" y="853993"/>
                <a:ext cx="1256117" cy="1256117"/>
              </a:xfrm>
              <a:prstGeom prst="rect">
                <a:avLst/>
              </a:prstGeom>
            </p:spPr>
          </p:pic>
        </p:grpSp>
        <p:grpSp>
          <p:nvGrpSpPr>
            <p:cNvPr id="16" name="Group 15"/>
            <p:cNvGrpSpPr/>
            <p:nvPr/>
          </p:nvGrpSpPr>
          <p:grpSpPr>
            <a:xfrm>
              <a:off x="6500190" y="836830"/>
              <a:ext cx="1266754" cy="3729637"/>
              <a:chOff x="5316030" y="828248"/>
              <a:chExt cx="1266754" cy="3729637"/>
            </a:xfrm>
          </p:grpSpPr>
          <p:pic>
            <p:nvPicPr>
              <p:cNvPr id="40" name="Picture 39" descr="Binary-File-Plai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326667" y="3301768"/>
                <a:ext cx="1256117" cy="1256117"/>
              </a:xfrm>
              <a:prstGeom prst="rect">
                <a:avLst/>
              </a:prstGeom>
            </p:spPr>
          </p:pic>
          <p:pic>
            <p:nvPicPr>
              <p:cNvPr id="41" name="Picture 40" descr="Binary-File-Plai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316030" y="2081138"/>
                <a:ext cx="1256117" cy="1256117"/>
              </a:xfrm>
              <a:prstGeom prst="rect">
                <a:avLst/>
              </a:prstGeom>
            </p:spPr>
          </p:pic>
          <p:pic>
            <p:nvPicPr>
              <p:cNvPr id="42" name="Picture 41" descr="Binary-File-Plain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324611" y="828248"/>
                <a:ext cx="1256117" cy="1256117"/>
              </a:xfrm>
              <a:prstGeom prst="rect">
                <a:avLst/>
              </a:prstGeom>
            </p:spPr>
          </p:pic>
        </p:grpSp>
      </p:grpSp>
      <p:cxnSp>
        <p:nvCxnSpPr>
          <p:cNvPr id="31" name="Straight Connector 30"/>
          <p:cNvCxnSpPr/>
          <p:nvPr/>
        </p:nvCxnSpPr>
        <p:spPr>
          <a:xfrm>
            <a:off x="457200" y="743756"/>
            <a:ext cx="8229600" cy="1191"/>
          </a:xfrm>
          <a:prstGeom prst="line">
            <a:avLst/>
          </a:prstGeom>
          <a:ln w="6350" cap="flat" cmpd="sng" algn="ctr">
            <a:solidFill>
              <a:srgbClr val="AEAEA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78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813"/>
            <a:ext cx="8229600" cy="857250"/>
          </a:xfrm>
        </p:spPr>
        <p:txBody>
          <a:bodyPr/>
          <a:lstStyle/>
          <a:p>
            <a:r>
              <a:rPr lang="en-US" dirty="0" smtClean="0"/>
              <a:t>Hadoop Scalability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1203384"/>
              </p:ext>
            </p:extLst>
          </p:nvPr>
        </p:nvGraphicFramePr>
        <p:xfrm>
          <a:off x="586184" y="912269"/>
          <a:ext cx="7971637" cy="3466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57200" y="743756"/>
            <a:ext cx="8229600" cy="1191"/>
          </a:xfrm>
          <a:prstGeom prst="line">
            <a:avLst/>
          </a:prstGeom>
          <a:ln w="6350" cap="flat" cmpd="sng" algn="ctr">
            <a:solidFill>
              <a:srgbClr val="AEAEA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92074" y="4352839"/>
            <a:ext cx="2351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RDBMS = Relational Database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091638" y="427065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80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 Diagonal Corner Rectangle 53"/>
          <p:cNvSpPr/>
          <p:nvPr/>
        </p:nvSpPr>
        <p:spPr>
          <a:xfrm>
            <a:off x="905861" y="1377956"/>
            <a:ext cx="3369733" cy="2463800"/>
          </a:xfrm>
          <a:prstGeom prst="round2DiagRect">
            <a:avLst/>
          </a:prstGeom>
          <a:gradFill flip="none" rotWithShape="1">
            <a:gsLst>
              <a:gs pos="34000">
                <a:schemeClr val="bg1">
                  <a:lumMod val="85000"/>
                  <a:alpha val="4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bg1">
                <a:lumMod val="65000"/>
                <a:alpha val="30000"/>
              </a:schemeClr>
            </a:solidFill>
          </a:ln>
          <a:effectLst>
            <a:outerShdw blurRad="69850" dir="8100000" algn="tr" rotWithShape="0">
              <a:prstClr val="black">
                <a:alpha val="33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289056" y="1546024"/>
            <a:ext cx="25970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  <a:latin typeface="Calibri"/>
                <a:cs typeface="Calibri"/>
              </a:rPr>
              <a:t>Scaling does not require massive re-engineering</a:t>
            </a:r>
          </a:p>
          <a:p>
            <a:pPr algn="ctr"/>
            <a:r>
              <a:rPr lang="en-US" dirty="0" smtClean="0">
                <a:solidFill>
                  <a:srgbClr val="7F7F7F"/>
                </a:solidFill>
                <a:latin typeface="Calibri"/>
                <a:cs typeface="Calibri"/>
              </a:rPr>
              <a:t>and complete rewrites of code</a:t>
            </a:r>
            <a:endParaRPr lang="en-US" dirty="0">
              <a:solidFill>
                <a:srgbClr val="7F7F7F"/>
              </a:solidFill>
              <a:latin typeface="Calibri"/>
              <a:cs typeface="Calibri"/>
            </a:endParaRPr>
          </a:p>
          <a:p>
            <a:pPr algn="ctr"/>
            <a:endParaRPr lang="en-US" dirty="0">
              <a:solidFill>
                <a:srgbClr val="7F7F7F"/>
              </a:solidFill>
              <a:latin typeface="Calibri"/>
              <a:cs typeface="Calibri"/>
            </a:endParaRPr>
          </a:p>
          <a:p>
            <a:pPr algn="ctr"/>
            <a:endParaRPr lang="en-US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algn="ctr"/>
            <a:endParaRPr lang="en-US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1314456" y="3013168"/>
            <a:ext cx="2448724" cy="1191"/>
          </a:xfrm>
          <a:prstGeom prst="line">
            <a:avLst/>
          </a:prstGeom>
          <a:ln w="9525" cap="flat" cmpd="sng" algn="ctr">
            <a:gradFill flip="none" rotWithShape="1">
              <a:gsLst>
                <a:gs pos="50000">
                  <a:schemeClr val="tx1">
                    <a:lumMod val="50000"/>
                    <a:lumOff val="50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idx="4294967295"/>
          </p:nvPr>
        </p:nvSpPr>
        <p:spPr>
          <a:xfrm>
            <a:off x="0" y="23813"/>
            <a:ext cx="8229600" cy="857250"/>
          </a:xfrm>
        </p:spPr>
        <p:txBody>
          <a:bodyPr/>
          <a:lstStyle/>
          <a:p>
            <a:r>
              <a:rPr lang="en-US" dirty="0" smtClean="0"/>
              <a:t>Business Value of Scalability</a:t>
            </a:r>
            <a:endParaRPr lang="en-US" dirty="0"/>
          </a:p>
        </p:txBody>
      </p:sp>
      <p:sp>
        <p:nvSpPr>
          <p:cNvPr id="31" name="Round Diagonal Corner Rectangle 30"/>
          <p:cNvSpPr/>
          <p:nvPr/>
        </p:nvSpPr>
        <p:spPr>
          <a:xfrm>
            <a:off x="4715941" y="1377956"/>
            <a:ext cx="3369733" cy="2463800"/>
          </a:xfrm>
          <a:prstGeom prst="round2DiagRect">
            <a:avLst/>
          </a:prstGeom>
          <a:gradFill flip="none" rotWithShape="1">
            <a:gsLst>
              <a:gs pos="34000">
                <a:srgbClr val="76CDDD">
                  <a:alpha val="26000"/>
                </a:srgbClr>
              </a:gs>
              <a:gs pos="100000">
                <a:schemeClr val="bg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bg1">
                <a:lumMod val="65000"/>
                <a:alpha val="30000"/>
              </a:schemeClr>
            </a:solidFill>
          </a:ln>
          <a:effectLst>
            <a:outerShdw blurRad="69850" dir="8100000" algn="tr" rotWithShape="0">
              <a:prstClr val="black">
                <a:alpha val="33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099136" y="1546024"/>
            <a:ext cx="259706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7F7F7F"/>
                </a:solidFill>
                <a:latin typeface="Calibri"/>
                <a:cs typeface="Calibri"/>
              </a:rPr>
              <a:t>Adding more computers to cluster gets a predictable increase in computational power and storage</a:t>
            </a:r>
          </a:p>
          <a:p>
            <a:pPr algn="ctr"/>
            <a:endParaRPr lang="en-US" dirty="0">
              <a:solidFill>
                <a:srgbClr val="7F7F7F"/>
              </a:solidFill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67830" y="2883085"/>
            <a:ext cx="217036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F5822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$$$</a:t>
            </a:r>
            <a:endParaRPr lang="en-US" sz="6000" b="1" dirty="0">
              <a:ln w="11430"/>
              <a:solidFill>
                <a:srgbClr val="F5822A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13635" y="3165379"/>
            <a:ext cx="9163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5822A"/>
                </a:solidFill>
                <a:latin typeface="Arial"/>
                <a:cs typeface="Arial"/>
              </a:rPr>
              <a:t>SAVE</a:t>
            </a:r>
            <a:endParaRPr lang="en-US" sz="1600" b="1" dirty="0">
              <a:solidFill>
                <a:srgbClr val="F5822A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124536" y="3013168"/>
            <a:ext cx="2448724" cy="1191"/>
          </a:xfrm>
          <a:prstGeom prst="line">
            <a:avLst/>
          </a:prstGeom>
          <a:ln w="9525" cap="flat" cmpd="sng" algn="ctr">
            <a:gradFill flip="none" rotWithShape="1">
              <a:gsLst>
                <a:gs pos="50000">
                  <a:schemeClr val="tx1">
                    <a:lumMod val="50000"/>
                    <a:lumOff val="50000"/>
                    <a:alpha val="70000"/>
                  </a:schemeClr>
                </a:gs>
                <a:gs pos="100000">
                  <a:schemeClr val="bg1">
                    <a:alpha val="0"/>
                  </a:schemeClr>
                </a:gs>
                <a:gs pos="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959122" y="2883085"/>
            <a:ext cx="217036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000" b="1" dirty="0" smtClean="0">
                <a:ln w="11430"/>
                <a:solidFill>
                  <a:srgbClr val="15A0C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  <a:cs typeface="Calibri"/>
              </a:rPr>
              <a:t>TIME</a:t>
            </a:r>
            <a:endParaRPr lang="en-US" sz="6000" b="1" dirty="0">
              <a:ln w="11430"/>
              <a:solidFill>
                <a:srgbClr val="15A0C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82044" y="3165379"/>
            <a:ext cx="916359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76CDDD"/>
                </a:solidFill>
                <a:latin typeface="Calibri"/>
                <a:cs typeface="Calibri"/>
              </a:rPr>
              <a:t>SAVE</a:t>
            </a:r>
            <a:endParaRPr lang="en-US" sz="1600" b="1" dirty="0">
              <a:solidFill>
                <a:srgbClr val="76CDDD"/>
              </a:solidFill>
              <a:latin typeface="Calibri"/>
              <a:cs typeface="Calibri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7200" y="743756"/>
            <a:ext cx="8229600" cy="1191"/>
          </a:xfrm>
          <a:prstGeom prst="line">
            <a:avLst/>
          </a:prstGeom>
          <a:ln w="6350" cap="flat" cmpd="sng" algn="ctr">
            <a:solidFill>
              <a:srgbClr val="AEAEAE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85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4686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813DA-8D06-F14C-8552-E6A9180E361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idx="4294967295"/>
          </p:nvPr>
        </p:nvSpPr>
        <p:spPr>
          <a:xfrm>
            <a:off x="0" y="23813"/>
            <a:ext cx="8229600" cy="85725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Going Viral (and taking over the world)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Oval 2"/>
          <p:cNvSpPr>
            <a:spLocks noChangeArrowheads="1"/>
          </p:cNvSpPr>
          <p:nvPr/>
        </p:nvSpPr>
        <p:spPr bwMode="auto">
          <a:xfrm>
            <a:off x="270935" y="3922713"/>
            <a:ext cx="4809339" cy="400050"/>
          </a:xfrm>
          <a:prstGeom prst="ellipse">
            <a:avLst/>
          </a:prstGeom>
          <a:gradFill rotWithShape="1">
            <a:gsLst>
              <a:gs pos="0">
                <a:srgbClr val="333333">
                  <a:alpha val="79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62110" y="739333"/>
            <a:ext cx="7534656" cy="686"/>
          </a:xfrm>
          <a:prstGeom prst="line">
            <a:avLst/>
          </a:prstGeom>
          <a:ln w="9525" cap="flat" cmpd="sng" algn="ctr">
            <a:gradFill flip="none" rotWithShape="1">
              <a:gsLst>
                <a:gs pos="0">
                  <a:srgbClr val="19A5C8"/>
                </a:gs>
                <a:gs pos="100000">
                  <a:srgbClr val="0080B4">
                    <a:alpha val="0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5405177" y="3927090"/>
            <a:ext cx="3327777" cy="400050"/>
          </a:xfrm>
          <a:prstGeom prst="ellipse">
            <a:avLst/>
          </a:prstGeom>
          <a:gradFill rotWithShape="1">
            <a:gsLst>
              <a:gs pos="0">
                <a:srgbClr val="333333">
                  <a:alpha val="7900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talkbubble-1.png" descr="/Users/marci.peters/Desktop/talkbubble-1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395330" y="1055431"/>
            <a:ext cx="3274264" cy="3271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716127" y="1461925"/>
            <a:ext cx="2810071" cy="15579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392B2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3"/>
                </a:solidFill>
              </a:rPr>
              <a:t>26,000 unique visits from 119 countries in one day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2" name="talkbubble-1.png" descr="/Users/marci.peters/Desktop/talkbubble-1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9331" y="1058980"/>
            <a:ext cx="4601252" cy="327137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947855" y="1613143"/>
            <a:ext cx="3948932" cy="15579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392B2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3"/>
                </a:solidFill>
              </a:rPr>
              <a:t>Covered internationally in BBC, Wall Street Journal, Wired and Slashdot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03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7301" y="4194236"/>
            <a:ext cx="2352514" cy="1232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</a:rPr>
              <a:t>@</a:t>
            </a:r>
            <a:r>
              <a:rPr lang="en-US" sz="1400" dirty="0" err="1" smtClean="0">
                <a:solidFill>
                  <a:srgbClr val="FFFFFF"/>
                </a:solidFill>
              </a:rPr>
              <a:t>jessetanderson</a:t>
            </a:r>
            <a:endParaRPr lang="en-US" sz="14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92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ike Olson Keynote_Out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oudera OCT12">
    <a:dk1>
      <a:sysClr val="windowText" lastClr="000000"/>
    </a:dk1>
    <a:lt1>
      <a:sysClr val="window" lastClr="FFFFFF"/>
    </a:lt1>
    <a:dk2>
      <a:srgbClr val="0B5A79"/>
    </a:dk2>
    <a:lt2>
      <a:srgbClr val="107FA7"/>
    </a:lt2>
    <a:accent1>
      <a:srgbClr val="2DA6C9"/>
    </a:accent1>
    <a:accent2>
      <a:srgbClr val="B3D200"/>
    </a:accent2>
    <a:accent3>
      <a:srgbClr val="37055E"/>
    </a:accent3>
    <a:accent4>
      <a:srgbClr val="A40040"/>
    </a:accent4>
    <a:accent5>
      <a:srgbClr val="F06F00"/>
    </a:accent5>
    <a:accent6>
      <a:srgbClr val="ECA700"/>
    </a:accent6>
    <a:hlink>
      <a:srgbClr val="F06F00"/>
    </a:hlink>
    <a:folHlink>
      <a:srgbClr val="ECA70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Mike Olson Keynote_Outline.pot</Template>
  <TotalTime>7947</TotalTime>
  <Words>459</Words>
  <Application>Microsoft Macintosh PowerPoint</Application>
  <PresentationFormat>On-screen Show (16:9)</PresentationFormat>
  <Paragraphs>82</Paragraphs>
  <Slides>9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2_Custom Design</vt:lpstr>
      <vt:lpstr>1_Custom Design</vt:lpstr>
      <vt:lpstr>Mike Olson Keynote_Outline</vt:lpstr>
      <vt:lpstr>Custom Design</vt:lpstr>
      <vt:lpstr>Slide 1</vt:lpstr>
      <vt:lpstr>Infinite Monkey Theorem</vt:lpstr>
      <vt:lpstr>Million Monkeys Algorithm</vt:lpstr>
      <vt:lpstr>Exponential Growth (aka Big Data)</vt:lpstr>
      <vt:lpstr>Data Bias?</vt:lpstr>
      <vt:lpstr>Hadoop Scalability</vt:lpstr>
      <vt:lpstr>Business Value of Scalability</vt:lpstr>
      <vt:lpstr>Going Viral (and taking over the world)</vt:lpstr>
      <vt:lpstr>Slide 9</vt:lpstr>
    </vt:vector>
  </TitlesOfParts>
  <Company>Gyro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 Ulvestad</dc:creator>
  <cp:lastModifiedBy>Sophia DeMartini</cp:lastModifiedBy>
  <cp:revision>208</cp:revision>
  <cp:lastPrinted>2012-10-18T01:07:16Z</cp:lastPrinted>
  <dcterms:created xsi:type="dcterms:W3CDTF">2012-11-05T23:02:24Z</dcterms:created>
  <dcterms:modified xsi:type="dcterms:W3CDTF">2012-11-05T23:02:36Z</dcterms:modified>
</cp:coreProperties>
</file>